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Ex1.xml" ContentType="application/vnd.ms-office.chartex+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25.xml" ContentType="application/vnd.ms-office.chartcolorstyle+xml"/>
  <Override PartName="/ppt/charts/colors26.xml" ContentType="application/vnd.ms-office.chartcolorstyle+xml"/>
  <Override PartName="/ppt/charts/colors27.xml" ContentType="application/vnd.ms-office.chartcolorstyle+xml"/>
  <Override PartName="/ppt/charts/colors28.xml" ContentType="application/vnd.ms-office.chartcolorstyle+xml"/>
  <Override PartName="/ppt/charts/colors29.xml" ContentType="application/vnd.ms-office.chartcolorstyle+xml"/>
  <Override PartName="/ppt/charts/colors35.xml" ContentType="application/vnd.ms-office.chartcolorstyle+xml"/>
  <Override PartName="/ppt/charts/colors36.xml" ContentType="application/vnd.ms-office.chartcolorstyle+xml"/>
  <Override PartName="/ppt/charts/colors37.xml" ContentType="application/vnd.ms-office.chartcolorstyle+xml"/>
  <Override PartName="/ppt/charts/colors38.xml" ContentType="application/vnd.ms-office.chartcolor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25.xml" ContentType="application/vnd.ms-office.chartstyle+xml"/>
  <Override PartName="/ppt/charts/style26.xml" ContentType="application/vnd.ms-office.chartstyle+xml"/>
  <Override PartName="/ppt/charts/style27.xml" ContentType="application/vnd.ms-office.chartstyle+xml"/>
  <Override PartName="/ppt/charts/style28.xml" ContentType="application/vnd.ms-office.chartstyle+xml"/>
  <Override PartName="/ppt/charts/style29.xml" ContentType="application/vnd.ms-office.chartstyle+xml"/>
  <Override PartName="/ppt/charts/style35.xml" ContentType="application/vnd.ms-office.chartstyle+xml"/>
  <Override PartName="/ppt/charts/style36.xml" ContentType="application/vnd.ms-office.chartstyle+xml"/>
  <Override PartName="/ppt/charts/style37.xml" ContentType="application/vnd.ms-office.chartstyle+xml"/>
  <Override PartName="/ppt/charts/style38.xml" ContentType="application/vnd.ms-office.chartstyle+xml"/>
  <Override PartName="/ppt/commentAuthors.xml" ContentType="application/vnd.openxmlformats-officedocument.presentationml.commentAuthors+xml"/>
  <Override PartName="/ppt/media/image17.svg" ContentType="image/svg+xml"/>
  <Override PartName="/ppt/media/image1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55"/>
  </p:notesMasterIdLst>
  <p:sldIdLst>
    <p:sldId id="2147376118" r:id="rId61"/>
    <p:sldId id="2147376119" r:id="rId62"/>
    <p:sldId id="2147376120" r:id="rId63"/>
    <p:sldId id="2147376121" r:id="rId64"/>
    <p:sldId id="2147376122" r:id="rId65"/>
    <p:sldId id="2147376123" r:id="rId66"/>
    <p:sldId id="2147376124" r:id="rId67"/>
    <p:sldId id="2147376125" r:id="rId68"/>
    <p:sldId id="2147376126" r:id="rId69"/>
    <p:sldId id="2147376127" r:id="rId70"/>
    <p:sldId id="2147376128" r:id="rId71"/>
    <p:sldId id="2147376129" r:id="rId72"/>
    <p:sldId id="2147376130" r:id="rId73"/>
    <p:sldId id="2147376131" r:id="rId74"/>
    <p:sldId id="2147376132" r:id="rId75"/>
    <p:sldId id="2147376133" r:id="rId76"/>
    <p:sldId id="2147376134" r:id="rId77"/>
    <p:sldId id="2147376135" r:id="rId78"/>
    <p:sldId id="2147376136" r:id="rId79"/>
    <p:sldId id="2147376137" r:id="rId80"/>
    <p:sldId id="2147376138" r:id="rId81"/>
    <p:sldId id="2147376139" r:id="rId82"/>
    <p:sldId id="2147376140" r:id="rId83"/>
    <p:sldId id="2147376141" r:id="rId84"/>
    <p:sldId id="2147376142" r:id="rId85"/>
    <p:sldId id="2147376143" r:id="rId86"/>
    <p:sldId id="2147376144" r:id="rId87"/>
    <p:sldId id="2147376145" r:id="rId88"/>
    <p:sldId id="2147376146" r:id="rId89"/>
    <p:sldId id="2147376147" r:id="rId90"/>
    <p:sldId id="2147376148" r:id="rId91"/>
    <p:sldId id="2147376149" r:id="rId92"/>
    <p:sldId id="2147376150" r:id="rId93"/>
    <p:sldId id="2147376151" r:id="rId94"/>
    <p:sldId id="2147376152" r:id="rId95"/>
    <p:sldId id="2147376153" r:id="rId96"/>
    <p:sldId id="2147376154" r:id="rId97"/>
    <p:sldId id="2147376155" r:id="rId98"/>
    <p:sldId id="2147376156" r:id="rId99"/>
    <p:sldId id="2147376157" r:id="rId100"/>
    <p:sldId id="2147376158" r:id="rId101"/>
    <p:sldId id="2147376159" r:id="rId102"/>
    <p:sldId id="2147376160" r:id="rId103"/>
    <p:sldId id="2147376161" r:id="rId104"/>
    <p:sldId id="2147376162" r:id="rId105"/>
    <p:sldId id="2147376163" r:id="rId106"/>
    <p:sldId id="2147376164" r:id="rId107"/>
    <p:sldId id="2147376165" r:id="rId108"/>
    <p:sldId id="2147376166" r:id="rId109"/>
    <p:sldId id="2147376167" r:id="rId110"/>
    <p:sldId id="2147376168" r:id="rId111"/>
    <p:sldId id="2147376169" r:id="rId112"/>
    <p:sldId id="2147376170" r:id="rId113"/>
    <p:sldId id="2147376171" r:id="rId114"/>
    <p:sldId id="2147376172" r:id="rId115"/>
    <p:sldId id="2147376173" r:id="rId116"/>
    <p:sldId id="2147376174" r:id="rId117"/>
    <p:sldId id="2147376175" r:id="rId118"/>
    <p:sldId id="2147376176" r:id="rId119"/>
    <p:sldId id="2147376177" r:id="rId120"/>
    <p:sldId id="2147376178" r:id="rId121"/>
    <p:sldId id="2147376179" r:id="rId122"/>
    <p:sldId id="2147376180" r:id="rId123"/>
    <p:sldId id="2147376181" r:id="rId124"/>
    <p:sldId id="2147376182" r:id="rId125"/>
    <p:sldId id="2147376183" r:id="rId126"/>
    <p:sldId id="2147376184" r:id="rId127"/>
    <p:sldId id="2147376185" r:id="rId128"/>
    <p:sldId id="2147376186" r:id="rId129"/>
    <p:sldId id="2147376187"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riyank Khobragade" initials="SK" lastIdx="11" clrIdx="0">
    <p:extLst>
      <p:ext uri="{19B8F6BF-5375-455C-9EA6-DF929625EA0E}">
        <p15:presenceInfo xmlns:p15="http://schemas.microsoft.com/office/powerpoint/2012/main" userId="Shriyank Khobragad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D3FF"/>
    <a:srgbClr val="FF8239"/>
    <a:srgbClr val="F2F2F2"/>
    <a:srgbClr val="FFFFFF"/>
    <a:srgbClr val="006FA2"/>
    <a:srgbClr val="7F7F7F"/>
    <a:srgbClr val="909193"/>
    <a:srgbClr val="9FA1A1"/>
    <a:srgbClr val="84B4E2"/>
    <a:srgbClr val="0082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74" autoAdjust="0"/>
    <p:restoredTop sz="94507"/>
  </p:normalViewPr>
  <p:slideViewPr>
    <p:cSldViewPr snapToGrid="0">
      <p:cViewPr varScale="1">
        <p:scale>
          <a:sx n="116" d="100"/>
          <a:sy n="116" d="100"/>
        </p:scale>
        <p:origin x="6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55" Type="http://schemas.openxmlformats.org/officeDocument/2006/relationships/notesMaster" Target="notesMasters/notesMaster1.xml"/><Relationship Id="rId58" Type="http://schemas.openxmlformats.org/officeDocument/2006/relationships/viewProps" Target="viewProps.xml"/><Relationship Id="rId56" Type="http://schemas.openxmlformats.org/officeDocument/2006/relationships/commentAuthors" Target="commentAuthors.xml"/><Relationship Id="rId59" Type="http://schemas.openxmlformats.org/officeDocument/2006/relationships/theme" Target="theme/theme1.xml"/><Relationship Id="rId1" Type="http://schemas.openxmlformats.org/officeDocument/2006/relationships/slideMaster" Target="slideMasters/slideMaster1.xml"/><Relationship Id="rId57" Type="http://schemas.openxmlformats.org/officeDocument/2006/relationships/presProps" Target="presProps.xml"/><Relationship Id="rId60" Type="http://schemas.openxmlformats.org/officeDocument/2006/relationships/tableStyles" Target="tableStyles.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5.xml"/><Relationship Id="rId1" Type="http://schemas.microsoft.com/office/2011/relationships/chartStyle" Target="style15.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5.xml"/><Relationship Id="rId1" Type="http://schemas.microsoft.com/office/2011/relationships/chartStyle" Target="style25.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6.xml"/><Relationship Id="rId1" Type="http://schemas.microsoft.com/office/2011/relationships/chartStyle" Target="style26.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7.xml"/><Relationship Id="rId1" Type="http://schemas.microsoft.com/office/2011/relationships/chartStyle" Target="style27.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8.xml"/><Relationship Id="rId1" Type="http://schemas.microsoft.com/office/2011/relationships/chartStyle" Target="style28.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9.xml"/><Relationship Id="rId1" Type="http://schemas.microsoft.com/office/2011/relationships/chartStyle" Target="style29.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5.xml"/><Relationship Id="rId1" Type="http://schemas.microsoft.com/office/2011/relationships/chartStyle" Target="style35.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6.xml"/><Relationship Id="rId1" Type="http://schemas.microsoft.com/office/2011/relationships/chartStyle" Target="style36.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7.xml"/><Relationship Id="rId1" Type="http://schemas.microsoft.com/office/2011/relationships/chartStyle" Target="style37.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8.xml"/><Relationship Id="rId1" Type="http://schemas.microsoft.com/office/2011/relationships/chartStyle" Target="style38.xml"/></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Sheet9.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Sheet10.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Sheet11.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Sheet12.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Sheet13.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Sheet14.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Sheet15.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Sheet16.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Sheet17.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Sheet1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Sheet19.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Sheet20.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Sheet21.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Sheet22.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Sheet23.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Sheet24.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Sheet25.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Sheet26.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Sheet27.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Sheet28.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Sheet29.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Sheet30.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Sheet31.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Sheet32.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Sheet33.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Sheet34.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Sheet35.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Sheet36.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Sheet37.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Sheet38.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Sheet39.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Sheet40.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Sheet41.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Sheet42.xlsx"/></Relationships>
</file>

<file path=ppt/charts/_rels/chartEx1.xml.rels><?xml version='1.0' encoding='UTF-8' standalone='yes'?>
<Relationships xmlns="http://schemas.openxmlformats.org/package/2006/relationships"><Relationship Id="rId2" Type="http://schemas.microsoft.com/office/2011/relationships/chartColorStyle" Target="colors14.xml"/><Relationship Id="rId1" Type="http://schemas.microsoft.com/office/2011/relationships/chartStyle" Target="style14.xml"/></Relationships>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atin typeface="Calibri" panose="020F0502020204030204" pitchFamily="34" charset="0"/>
                <a:cs typeface="Calibri" panose="020F0502020204030204" pitchFamily="34" charset="0"/>
              </a:rPr>
              <a:t>revenue_chart,11,data_labels.calibri.9,dl_format-0.00</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4412245179866266E-2"/>
          <c:y val="0.35740316053028504"/>
          <c:w val="0.87142413493694915"/>
          <c:h val="0.50724322988089132"/>
        </c:manualLayout>
      </c:layout>
      <c:barChart>
        <c:barDir val="col"/>
        <c:grouping val="clustered"/>
        <c:varyColors val="0"/>
        <c:ser>
          <c:idx val="0"/>
          <c:order val="0"/>
          <c:tx>
            <c:strRef>
              <c:f>Sheet1!$B$1</c:f>
              <c:strCache>
                <c:ptCount val="1"/>
                <c:pt idx="0">
                  <c:v>Total Revenue</c:v>
                </c:pt>
              </c:strCache>
            </c:strRef>
          </c:tx>
          <c:spPr>
            <a:solidFill>
              <a:schemeClr val="accent1"/>
            </a:solidFill>
            <a:ln>
              <a:noFill/>
            </a:ln>
            <a:effectLst>
              <a:outerShdw blurRad="50800" dist="50800" dir="5400000" algn="ctr" rotWithShape="0">
                <a:srgbClr val="000000"/>
              </a:outerShdw>
            </a:effectLst>
          </c:spPr>
          <c:invertIfNegative val="0"/>
          <c:dLbls>
            <c:dLbl>
              <c:idx val="0"/>
              <c:tx>
                <c:rich>
                  <a:bodyPr/>
                  <a:lstStyle/>
                  <a:p>
                    <a:fld id="{AEA9AF81-4218-4A5C-8C8E-91B2F7B347EA}"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6908-EE40-A775-865E3476D02E}"/>
                </c:ext>
              </c:extLst>
            </c:dLbl>
            <c:dLbl>
              <c:idx val="1"/>
              <c:tx>
                <c:rich>
                  <a:bodyPr/>
                  <a:lstStyle/>
                  <a:p>
                    <a:fld id="{1A4161FD-D1C6-4315-8233-F42B49E9C8B4}"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908-EE40-A775-865E3476D02E}"/>
                </c:ext>
              </c:extLst>
            </c:dLbl>
            <c:spPr>
              <a:solidFill>
                <a:schemeClr val="bg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5">
                        <a:lumMod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2013</c:v>
                </c:pt>
                <c:pt idx="1">
                  <c:v>2014</c:v>
                </c:pt>
                <c:pt idx="2">
                  <c:v>2015</c:v>
                </c:pt>
                <c:pt idx="3">
                  <c:v>2016</c:v>
                </c:pt>
                <c:pt idx="4">
                  <c:v>2017</c:v>
                </c:pt>
              </c:numCache>
            </c:numRef>
          </c:cat>
          <c:val>
            <c:numRef>
              <c:f>Sheet1!$B$2:$B$6</c:f>
              <c:numCache>
                <c:formatCode>General</c:formatCode>
                <c:ptCount val="5"/>
                <c:pt idx="0">
                  <c:v>5.44</c:v>
                </c:pt>
                <c:pt idx="1">
                  <c:v>5.75</c:v>
                </c:pt>
                <c:pt idx="2">
                  <c:v>5.73</c:v>
                </c:pt>
                <c:pt idx="3">
                  <c:v>5.98</c:v>
                </c:pt>
                <c:pt idx="4">
                  <c:v>6.4</c:v>
                </c:pt>
              </c:numCache>
            </c:numRef>
          </c:val>
          <c:extLst>
            <c:ext xmlns:c16="http://schemas.microsoft.com/office/drawing/2014/chart" uri="{C3380CC4-5D6E-409C-BE32-E72D297353CC}">
              <c16:uniqueId val="{00000002-6908-EE40-A775-865E3476D02E}"/>
            </c:ext>
          </c:extLst>
        </c:ser>
        <c:dLbls>
          <c:showLegendKey val="0"/>
          <c:showVal val="0"/>
          <c:showCatName val="0"/>
          <c:showSerName val="0"/>
          <c:showPercent val="0"/>
          <c:showBubbleSize val="0"/>
        </c:dLbls>
        <c:gapWidth val="72"/>
        <c:overlap val="-100"/>
        <c:axId val="847848416"/>
        <c:axId val="847847856"/>
      </c:barChart>
      <c:catAx>
        <c:axId val="847848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847847856"/>
        <c:crosses val="autoZero"/>
        <c:auto val="1"/>
        <c:lblAlgn val="ctr"/>
        <c:lblOffset val="100"/>
        <c:noMultiLvlLbl val="0"/>
      </c:catAx>
      <c:valAx>
        <c:axId val="847847856"/>
        <c:scaling>
          <c:orientation val="minMax"/>
        </c:scaling>
        <c:delete val="1"/>
        <c:axPos val="l"/>
        <c:numFmt formatCode="General" sourceLinked="1"/>
        <c:majorTickMark val="none"/>
        <c:minorTickMark val="none"/>
        <c:tickLblPos val="nextTo"/>
        <c:crossAx val="847848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latin typeface="Calibri" panose="020F0502020204030204" pitchFamily="34" charset="0"/>
                <a:cs typeface="Calibri" panose="020F0502020204030204" pitchFamily="34" charset="0"/>
              </a:rPr>
              <a:t>revenue_by_geo_chart,11,data_labels.</a:t>
            </a:r>
            <a:r>
              <a:rPr lang="en-US" sz="1400" b="0" i="0" u="none" strike="noStrike" baseline="0">
                <a:effectLst/>
                <a:latin typeface="Calibri" panose="020F0502020204030204" pitchFamily="34" charset="0"/>
                <a:cs typeface="Calibri" panose="020F0502020204030204" pitchFamily="34" charset="0"/>
              </a:rPr>
              <a:t> calibri.9.B,dl_format-0.00%,delete_shape</a:t>
            </a:r>
            <a:endParaRPr lang="en-US" sz="1400">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8449102775535756"/>
          <c:y val="0.21805293435261844"/>
          <c:w val="0.71105426292343132"/>
          <c:h val="0.68634765633240169"/>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Europe, Middle East &amp; Africa</c:v>
                </c:pt>
                <c:pt idx="1">
                  <c:v>Americas</c:v>
                </c:pt>
                <c:pt idx="2">
                  <c:v>Asia Pacific</c:v>
                </c:pt>
              </c:strCache>
            </c:strRef>
          </c:cat>
          <c:val>
            <c:numRef>
              <c:f>Sheet1!$B$2:$B$4</c:f>
              <c:numCache>
                <c:formatCode>0%</c:formatCode>
                <c:ptCount val="3"/>
                <c:pt idx="0">
                  <c:v>0.43</c:v>
                </c:pt>
                <c:pt idx="1">
                  <c:v>0.39</c:v>
                </c:pt>
                <c:pt idx="2">
                  <c:v>0.18</c:v>
                </c:pt>
              </c:numCache>
            </c:numRef>
          </c:val>
          <c:extLst>
            <c:ext xmlns:c16="http://schemas.microsoft.com/office/drawing/2014/chart" uri="{C3380CC4-5D6E-409C-BE32-E72D297353CC}">
              <c16:uniqueId val="{00000000-0B74-6949-9575-29516EB7F385}"/>
            </c:ext>
          </c:extLst>
        </c:ser>
        <c:dLbls>
          <c:dLblPos val="outEnd"/>
          <c:showLegendKey val="0"/>
          <c:showVal val="1"/>
          <c:showCatName val="0"/>
          <c:showSerName val="0"/>
          <c:showPercent val="0"/>
          <c:showBubbleSize val="0"/>
        </c:dLbls>
        <c:gapWidth val="182"/>
        <c:axId val="230918320"/>
        <c:axId val="230918880"/>
      </c:barChart>
      <c:catAx>
        <c:axId val="230918320"/>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230918880"/>
        <c:crosses val="autoZero"/>
        <c:auto val="1"/>
        <c:lblAlgn val="ctr"/>
        <c:lblOffset val="100"/>
        <c:noMultiLvlLbl val="0"/>
      </c:catAx>
      <c:valAx>
        <c:axId val="230918880"/>
        <c:scaling>
          <c:orientation val="minMax"/>
        </c:scaling>
        <c:delete val="1"/>
        <c:axPos val="t"/>
        <c:numFmt formatCode="0%" sourceLinked="1"/>
        <c:majorTickMark val="out"/>
        <c:minorTickMark val="none"/>
        <c:tickLblPos val="nextTo"/>
        <c:crossAx val="230918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b="0" i="0" baseline="0">
                <a:effectLst/>
              </a:rPr>
              <a:t>revenue_by_bu_chart,11,data_labels.calibri.9.B,dl_format-0.00%,delete_shape</a:t>
            </a:r>
            <a:endParaRPr lang="en-IN" sz="140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manualLayout>
          <c:layoutTarget val="inner"/>
          <c:xMode val="edge"/>
          <c:yMode val="edge"/>
          <c:x val="0.28449102775535756"/>
          <c:y val="0.21805293435261844"/>
          <c:w val="0.71105426292343132"/>
          <c:h val="0.68634765633240169"/>
        </c:manualLayout>
      </c:layout>
      <c:barChart>
        <c:barDir val="bar"/>
        <c:grouping val="clustered"/>
        <c:varyColors val="0"/>
        <c:ser>
          <c:idx val="0"/>
          <c:order val="0"/>
          <c:tx>
            <c:strRef>
              <c:f>Sheet1!$B$1</c:f>
              <c:strCache>
                <c:ptCount val="1"/>
                <c:pt idx="0">
                  <c:v>Revenue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US &amp; Canada</c:v>
                </c:pt>
                <c:pt idx="1">
                  <c:v>EMEA</c:v>
                </c:pt>
                <c:pt idx="2">
                  <c:v>Asia-Pacific</c:v>
                </c:pt>
              </c:strCache>
            </c:strRef>
          </c:cat>
          <c:val>
            <c:numRef>
              <c:f>Sheet1!$B$2:$B$4</c:f>
              <c:numCache>
                <c:formatCode>General</c:formatCode>
                <c:ptCount val="3"/>
                <c:pt idx="0">
                  <c:v>23</c:v>
                </c:pt>
                <c:pt idx="1">
                  <c:v>41</c:v>
                </c:pt>
                <c:pt idx="2">
                  <c:v>23</c:v>
                </c:pt>
              </c:numCache>
            </c:numRef>
          </c:val>
          <c:extLst>
            <c:ext xmlns:c16="http://schemas.microsoft.com/office/drawing/2014/chart" uri="{C3380CC4-5D6E-409C-BE32-E72D297353CC}">
              <c16:uniqueId val="{00000000-76CA-4549-93F3-D599905CD3F8}"/>
            </c:ext>
          </c:extLst>
        </c:ser>
        <c:dLbls>
          <c:dLblPos val="outEnd"/>
          <c:showLegendKey val="0"/>
          <c:showVal val="1"/>
          <c:showCatName val="0"/>
          <c:showSerName val="0"/>
          <c:showPercent val="0"/>
          <c:showBubbleSize val="0"/>
        </c:dLbls>
        <c:gapWidth val="182"/>
        <c:axId val="230918320"/>
        <c:axId val="230918880"/>
      </c:barChart>
      <c:catAx>
        <c:axId val="230918320"/>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230918880"/>
        <c:crosses val="autoZero"/>
        <c:auto val="1"/>
        <c:lblAlgn val="ctr"/>
        <c:lblOffset val="100"/>
        <c:noMultiLvlLbl val="0"/>
      </c:catAx>
      <c:valAx>
        <c:axId val="230918880"/>
        <c:scaling>
          <c:orientation val="minMax"/>
        </c:scaling>
        <c:delete val="1"/>
        <c:axPos val="t"/>
        <c:numFmt formatCode="General" sourceLinked="1"/>
        <c:majorTickMark val="out"/>
        <c:minorTickMark val="none"/>
        <c:tickLblPos val="nextTo"/>
        <c:crossAx val="230918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latin typeface="Calibri" panose="020F0502020204030204" pitchFamily="34" charset="0"/>
                <a:cs typeface="Calibri" panose="020F0502020204030204" pitchFamily="34" charset="0"/>
              </a:rPr>
              <a:t>workflows_split_by_micro_vertical_chart,11,data_labels.</a:t>
            </a:r>
            <a:r>
              <a:rPr lang="en-US" sz="1400" b="0" i="0" u="none" strike="noStrike" baseline="0" dirty="0">
                <a:effectLst/>
                <a:latin typeface="Calibri" panose="020F0502020204030204" pitchFamily="34" charset="0"/>
                <a:cs typeface="Calibri" panose="020F0502020204030204" pitchFamily="34" charset="0"/>
              </a:rPr>
              <a:t> calibri.9.B,dl_format-0.0%,all_same</a:t>
            </a:r>
            <a:endParaRPr lang="en-US" sz="1400" dirty="0">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8449102775535756"/>
          <c:y val="0.21805293435261844"/>
          <c:w val="0.71105426292343132"/>
          <c:h val="0.68634765633240169"/>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Data Engineering</c:v>
                </c:pt>
                <c:pt idx="1">
                  <c:v>Application Development &amp; Maintenance</c:v>
                </c:pt>
                <c:pt idx="2">
                  <c:v>Business Intelligence &amp; Analytics</c:v>
                </c:pt>
                <c:pt idx="3">
                  <c:v>Software Testing</c:v>
                </c:pt>
              </c:strCache>
            </c:strRef>
          </c:cat>
          <c:val>
            <c:numRef>
              <c:f>Sheet1!$B$2:$B$5</c:f>
              <c:numCache>
                <c:formatCode>0%</c:formatCode>
                <c:ptCount val="4"/>
                <c:pt idx="0">
                  <c:v>0.5</c:v>
                </c:pt>
                <c:pt idx="1">
                  <c:v>0.3</c:v>
                </c:pt>
                <c:pt idx="2">
                  <c:v>0.1</c:v>
                </c:pt>
                <c:pt idx="3">
                  <c:v>0.1</c:v>
                </c:pt>
              </c:numCache>
            </c:numRef>
          </c:val>
          <c:extLst>
            <c:ext xmlns:c16="http://schemas.microsoft.com/office/drawing/2014/chart" uri="{C3380CC4-5D6E-409C-BE32-E72D297353CC}">
              <c16:uniqueId val="{00000000-2F19-3340-B5CD-575DD11D6C1D}"/>
            </c:ext>
          </c:extLst>
        </c:ser>
        <c:dLbls>
          <c:dLblPos val="outEnd"/>
          <c:showLegendKey val="0"/>
          <c:showVal val="1"/>
          <c:showCatName val="0"/>
          <c:showSerName val="0"/>
          <c:showPercent val="0"/>
          <c:showBubbleSize val="0"/>
        </c:dLbls>
        <c:gapWidth val="182"/>
        <c:axId val="230918320"/>
        <c:axId val="230918880"/>
      </c:barChart>
      <c:catAx>
        <c:axId val="230918320"/>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230918880"/>
        <c:crosses val="autoZero"/>
        <c:auto val="1"/>
        <c:lblAlgn val="ctr"/>
        <c:lblOffset val="100"/>
        <c:noMultiLvlLbl val="0"/>
      </c:catAx>
      <c:valAx>
        <c:axId val="230918880"/>
        <c:scaling>
          <c:orientation val="minMax"/>
        </c:scaling>
        <c:delete val="1"/>
        <c:axPos val="t"/>
        <c:numFmt formatCode="0%" sourceLinked="1"/>
        <c:majorTickMark val="out"/>
        <c:minorTickMark val="none"/>
        <c:tickLblPos val="nextTo"/>
        <c:crossAx val="230918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0" i="0" baseline="0" dirty="0">
                <a:effectLst/>
              </a:rPr>
              <a:t>provider_loc_chart,11,data_labels.calibri.9.B,dl_format-0%,all_same</a:t>
            </a:r>
            <a:endParaRPr lang="en-IN"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manualLayout>
          <c:layoutTarget val="inner"/>
          <c:xMode val="edge"/>
          <c:yMode val="edge"/>
          <c:x val="5.4412245179866266E-2"/>
          <c:y val="0.35740316053028504"/>
          <c:w val="0.87142413493694915"/>
          <c:h val="0.50724322988089132"/>
        </c:manualLayout>
      </c:layout>
      <c:barChart>
        <c:barDir val="col"/>
        <c:grouping val="clustered"/>
        <c:varyColors val="0"/>
        <c:ser>
          <c:idx val="0"/>
          <c:order val="0"/>
          <c:tx>
            <c:strRef>
              <c:f>Sheet1!$B$1</c:f>
              <c:strCache>
                <c:ptCount val="1"/>
                <c:pt idx="0">
                  <c:v>Total Revenue</c:v>
                </c:pt>
              </c:strCache>
            </c:strRef>
          </c:tx>
          <c:spPr>
            <a:solidFill>
              <a:schemeClr val="accent1">
                <a:shade val="76000"/>
              </a:schemeClr>
            </a:solidFill>
            <a:ln>
              <a:noFill/>
            </a:ln>
            <a:effectLst>
              <a:outerShdw blurRad="50800" dist="50800" dir="5400000" algn="ctr" rotWithShape="0">
                <a:srgbClr val="000000"/>
              </a:outerShdw>
            </a:effectLst>
          </c:spPr>
          <c:invertIfNegative val="0"/>
          <c:dLbls>
            <c:dLbl>
              <c:idx val="0"/>
              <c:tx>
                <c:rich>
                  <a:bodyPr/>
                  <a:lstStyle/>
                  <a:p>
                    <a:fld id="{AEA9AF81-4218-4A5C-8C8E-91B2F7B347EA}"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8810-0A41-B8B2-C212BC880CB1}"/>
                </c:ext>
              </c:extLst>
            </c:dLbl>
            <c:dLbl>
              <c:idx val="1"/>
              <c:tx>
                <c:rich>
                  <a:bodyPr/>
                  <a:lstStyle/>
                  <a:p>
                    <a:fld id="{1A4161FD-D1C6-4315-8233-F42B49E9C8B4}"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810-0A41-B8B2-C212BC880CB1}"/>
                </c:ext>
              </c:extLst>
            </c:dLbl>
            <c:spPr>
              <a:solidFill>
                <a:schemeClr val="bg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5">
                        <a:lumMod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2013</c:v>
                </c:pt>
                <c:pt idx="1">
                  <c:v>2014</c:v>
                </c:pt>
                <c:pt idx="2">
                  <c:v>2015</c:v>
                </c:pt>
                <c:pt idx="3">
                  <c:v>2016</c:v>
                </c:pt>
                <c:pt idx="4">
                  <c:v>2017</c:v>
                </c:pt>
              </c:numCache>
            </c:numRef>
          </c:cat>
          <c:val>
            <c:numRef>
              <c:f>Sheet1!$B$2:$B$6</c:f>
              <c:numCache>
                <c:formatCode>General</c:formatCode>
                <c:ptCount val="5"/>
                <c:pt idx="0">
                  <c:v>5.44</c:v>
                </c:pt>
                <c:pt idx="1">
                  <c:v>5.75</c:v>
                </c:pt>
                <c:pt idx="2">
                  <c:v>5.73</c:v>
                </c:pt>
                <c:pt idx="3">
                  <c:v>5.98</c:v>
                </c:pt>
                <c:pt idx="4">
                  <c:v>6.4</c:v>
                </c:pt>
              </c:numCache>
            </c:numRef>
          </c:val>
          <c:extLst>
            <c:ext xmlns:c16="http://schemas.microsoft.com/office/drawing/2014/chart" uri="{C3380CC4-5D6E-409C-BE32-E72D297353CC}">
              <c16:uniqueId val="{00000002-8810-0A41-B8B2-C212BC880CB1}"/>
            </c:ext>
          </c:extLst>
        </c:ser>
        <c:ser>
          <c:idx val="1"/>
          <c:order val="1"/>
          <c:tx>
            <c:strRef>
              <c:f>Sheet1!$C$1</c:f>
              <c:strCache>
                <c:ptCount val="1"/>
                <c:pt idx="0">
                  <c:v>R&amp;D</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2013</c:v>
                </c:pt>
                <c:pt idx="1">
                  <c:v>2014</c:v>
                </c:pt>
                <c:pt idx="2">
                  <c:v>2015</c:v>
                </c:pt>
                <c:pt idx="3">
                  <c:v>2016</c:v>
                </c:pt>
                <c:pt idx="4">
                  <c:v>2017</c:v>
                </c:pt>
              </c:numCache>
            </c:numRef>
          </c:cat>
          <c:val>
            <c:numRef>
              <c:f>Sheet1!$C$2:$C$6</c:f>
              <c:numCache>
                <c:formatCode>General</c:formatCode>
                <c:ptCount val="5"/>
                <c:pt idx="0">
                  <c:v>2.1</c:v>
                </c:pt>
                <c:pt idx="1">
                  <c:v>2.2000000000000002</c:v>
                </c:pt>
                <c:pt idx="2">
                  <c:v>2</c:v>
                </c:pt>
                <c:pt idx="3">
                  <c:v>2.4</c:v>
                </c:pt>
                <c:pt idx="4">
                  <c:v>1.8</c:v>
                </c:pt>
              </c:numCache>
            </c:numRef>
          </c:val>
          <c:extLst>
            <c:ext xmlns:c16="http://schemas.microsoft.com/office/drawing/2014/chart" uri="{C3380CC4-5D6E-409C-BE32-E72D297353CC}">
              <c16:uniqueId val="{00000003-8810-0A41-B8B2-C212BC880CB1}"/>
            </c:ext>
          </c:extLst>
        </c:ser>
        <c:dLbls>
          <c:showLegendKey val="0"/>
          <c:showVal val="0"/>
          <c:showCatName val="0"/>
          <c:showSerName val="0"/>
          <c:showPercent val="0"/>
          <c:showBubbleSize val="0"/>
        </c:dLbls>
        <c:gapWidth val="72"/>
        <c:overlap val="-100"/>
        <c:axId val="847848416"/>
        <c:axId val="847847856"/>
      </c:barChart>
      <c:catAx>
        <c:axId val="847848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847847856"/>
        <c:crosses val="autoZero"/>
        <c:auto val="1"/>
        <c:lblAlgn val="ctr"/>
        <c:lblOffset val="100"/>
        <c:noMultiLvlLbl val="0"/>
      </c:catAx>
      <c:valAx>
        <c:axId val="847847856"/>
        <c:scaling>
          <c:orientation val="minMax"/>
        </c:scaling>
        <c:delete val="1"/>
        <c:axPos val="l"/>
        <c:numFmt formatCode="General" sourceLinked="1"/>
        <c:majorTickMark val="none"/>
        <c:minorTickMark val="none"/>
        <c:tickLblPos val="nextTo"/>
        <c:crossAx val="847848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lang="en-IN" sz="1800" b="0" i="0" baseline="0" dirty="0">
                <a:effectLst/>
              </a:rPr>
              <a:t>workflows_split_chart2</a:t>
            </a:r>
            <a:r>
              <a:rPr lang="en-US" sz="1800" b="0" i="0" baseline="0" dirty="0">
                <a:effectLst/>
              </a:rPr>
              <a:t>,11,data_labels. calibri.9.B.COLOR:255-255-255,legend.8 ,dl_format-0%</a:t>
            </a:r>
            <a:endParaRPr lang="en-IN" sz="1800" dirty="0">
              <a:effectLst/>
            </a:endParaRPr>
          </a:p>
        </c:rich>
      </c:tx>
      <c:layout>
        <c:manualLayout>
          <c:xMode val="edge"/>
          <c:yMode val="edge"/>
          <c:x val="0.12776227394839296"/>
          <c:y val="8.0521022644160029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endParaRPr lang="en-IN"/>
        </a:p>
      </c:txPr>
    </c:title>
    <c:autoTitleDeleted val="0"/>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General</c:formatCode>
                <c:ptCount val="1"/>
                <c:pt idx="0">
                  <c:v>4.3</c:v>
                </c:pt>
              </c:numCache>
            </c:numRef>
          </c:val>
          <c:extLst>
            <c:ext xmlns:c16="http://schemas.microsoft.com/office/drawing/2014/chart" uri="{C3380CC4-5D6E-409C-BE32-E72D297353CC}">
              <c16:uniqueId val="{00000000-2A62-9545-BEE7-79EE26C7587D}"/>
            </c:ext>
          </c:extLst>
        </c:ser>
        <c:ser>
          <c:idx val="1"/>
          <c:order val="1"/>
          <c:tx>
            <c:strRef>
              <c:f>Sheet1!$C$1</c:f>
              <c:strCache>
                <c:ptCount val="1"/>
                <c:pt idx="0">
                  <c:v>Series 2</c:v>
                </c:pt>
              </c:strCache>
            </c:strRef>
          </c:tx>
          <c:spPr>
            <a:solidFill>
              <a:schemeClr val="accent5">
                <a:lumMod val="40000"/>
                <a:lumOff val="60000"/>
              </a:schemeClr>
            </a:solidFill>
            <a:ln>
              <a:noFill/>
            </a:ln>
            <a:effectLst/>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2A62-9545-BEE7-79EE26C7587D}"/>
            </c:ext>
          </c:extLst>
        </c:ser>
        <c:ser>
          <c:idx val="2"/>
          <c:order val="2"/>
          <c:tx>
            <c:strRef>
              <c:f>Sheet1!$D$1</c:f>
              <c:strCache>
                <c:ptCount val="1"/>
                <c:pt idx="0">
                  <c:v>Series 3</c:v>
                </c:pt>
              </c:strCache>
            </c:strRef>
          </c:tx>
          <c:spPr>
            <a:solidFill>
              <a:schemeClr val="accent3"/>
            </a:solidFill>
            <a:ln>
              <a:noFill/>
            </a:ln>
            <a:effectLst/>
          </c:spPr>
          <c:invertIfNegative val="0"/>
          <c:cat>
            <c:numRef>
              <c:f>Sheet1!$A$2</c:f>
              <c:numCache>
                <c:formatCode>General</c:formatCode>
                <c:ptCount val="1"/>
              </c:numCache>
            </c:numRef>
          </c:cat>
          <c:val>
            <c:numRef>
              <c:f>Sheet1!$D$2</c:f>
              <c:numCache>
                <c:formatCode>General</c:formatCode>
                <c:ptCount val="1"/>
                <c:pt idx="0">
                  <c:v>2</c:v>
                </c:pt>
              </c:numCache>
            </c:numRef>
          </c:val>
          <c:extLst>
            <c:ext xmlns:c16="http://schemas.microsoft.com/office/drawing/2014/chart" uri="{C3380CC4-5D6E-409C-BE32-E72D297353CC}">
              <c16:uniqueId val="{00000002-2A62-9545-BEE7-79EE26C7587D}"/>
            </c:ext>
          </c:extLst>
        </c:ser>
        <c:dLbls>
          <c:showLegendKey val="0"/>
          <c:showVal val="0"/>
          <c:showCatName val="0"/>
          <c:showSerName val="0"/>
          <c:showPercent val="0"/>
          <c:showBubbleSize val="0"/>
        </c:dLbls>
        <c:gapWidth val="150"/>
        <c:overlap val="100"/>
        <c:axId val="704369712"/>
        <c:axId val="704234016"/>
      </c:barChart>
      <c:catAx>
        <c:axId val="7043697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234016"/>
        <c:crosses val="autoZero"/>
        <c:auto val="1"/>
        <c:lblAlgn val="ctr"/>
        <c:lblOffset val="100"/>
        <c:noMultiLvlLbl val="0"/>
      </c:catAx>
      <c:valAx>
        <c:axId val="70423401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369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lang="en-IN" sz="1800" b="0" i="0" baseline="0" dirty="0">
                <a:effectLst/>
              </a:rPr>
              <a:t>workflows_split_chart3</a:t>
            </a:r>
            <a:r>
              <a:rPr lang="en-US" sz="1800" b="0" i="0" baseline="0" dirty="0">
                <a:effectLst/>
              </a:rPr>
              <a:t>,11,data_labels. calibri.9.B.COLOR:255-255-255,legend.8 ,dl_format-0%</a:t>
            </a:r>
            <a:endParaRPr lang="en-IN" sz="1800" dirty="0">
              <a:effectLst/>
            </a:endParaRPr>
          </a:p>
        </c:rich>
      </c:tx>
      <c:layout>
        <c:manualLayout>
          <c:xMode val="edge"/>
          <c:yMode val="edge"/>
          <c:x val="0.12776227394839296"/>
          <c:y val="8.0521022644160029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endParaRPr lang="en-IN"/>
        </a:p>
      </c:txPr>
    </c:title>
    <c:autoTitleDeleted val="0"/>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General</c:formatCode>
                <c:ptCount val="1"/>
                <c:pt idx="0">
                  <c:v>4.3</c:v>
                </c:pt>
              </c:numCache>
            </c:numRef>
          </c:val>
          <c:extLst>
            <c:ext xmlns:c16="http://schemas.microsoft.com/office/drawing/2014/chart" uri="{C3380CC4-5D6E-409C-BE32-E72D297353CC}">
              <c16:uniqueId val="{00000000-06B9-1A4D-BDE5-066B4BA20D89}"/>
            </c:ext>
          </c:extLst>
        </c:ser>
        <c:ser>
          <c:idx val="1"/>
          <c:order val="1"/>
          <c:tx>
            <c:strRef>
              <c:f>Sheet1!$C$1</c:f>
              <c:strCache>
                <c:ptCount val="1"/>
                <c:pt idx="0">
                  <c:v>Series 2</c:v>
                </c:pt>
              </c:strCache>
            </c:strRef>
          </c:tx>
          <c:spPr>
            <a:solidFill>
              <a:schemeClr val="accent5">
                <a:lumMod val="40000"/>
                <a:lumOff val="60000"/>
              </a:schemeClr>
            </a:solidFill>
            <a:ln>
              <a:noFill/>
            </a:ln>
            <a:effectLst/>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06B9-1A4D-BDE5-066B4BA20D89}"/>
            </c:ext>
          </c:extLst>
        </c:ser>
        <c:ser>
          <c:idx val="2"/>
          <c:order val="2"/>
          <c:tx>
            <c:strRef>
              <c:f>Sheet1!$D$1</c:f>
              <c:strCache>
                <c:ptCount val="1"/>
                <c:pt idx="0">
                  <c:v>Series 3</c:v>
                </c:pt>
              </c:strCache>
            </c:strRef>
          </c:tx>
          <c:spPr>
            <a:solidFill>
              <a:schemeClr val="accent3"/>
            </a:solidFill>
            <a:ln>
              <a:noFill/>
            </a:ln>
            <a:effectLst/>
          </c:spPr>
          <c:invertIfNegative val="0"/>
          <c:cat>
            <c:numRef>
              <c:f>Sheet1!$A$2</c:f>
              <c:numCache>
                <c:formatCode>General</c:formatCode>
                <c:ptCount val="1"/>
              </c:numCache>
            </c:numRef>
          </c:cat>
          <c:val>
            <c:numRef>
              <c:f>Sheet1!$D$2</c:f>
              <c:numCache>
                <c:formatCode>General</c:formatCode>
                <c:ptCount val="1"/>
                <c:pt idx="0">
                  <c:v>2</c:v>
                </c:pt>
              </c:numCache>
            </c:numRef>
          </c:val>
          <c:extLst>
            <c:ext xmlns:c16="http://schemas.microsoft.com/office/drawing/2014/chart" uri="{C3380CC4-5D6E-409C-BE32-E72D297353CC}">
              <c16:uniqueId val="{00000002-06B9-1A4D-BDE5-066B4BA20D89}"/>
            </c:ext>
          </c:extLst>
        </c:ser>
        <c:dLbls>
          <c:showLegendKey val="0"/>
          <c:showVal val="0"/>
          <c:showCatName val="0"/>
          <c:showSerName val="0"/>
          <c:showPercent val="0"/>
          <c:showBubbleSize val="0"/>
        </c:dLbls>
        <c:gapWidth val="150"/>
        <c:overlap val="100"/>
        <c:axId val="704369712"/>
        <c:axId val="704234016"/>
      </c:barChart>
      <c:catAx>
        <c:axId val="7043697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234016"/>
        <c:crosses val="autoZero"/>
        <c:auto val="1"/>
        <c:lblAlgn val="ctr"/>
        <c:lblOffset val="100"/>
        <c:noMultiLvlLbl val="0"/>
      </c:catAx>
      <c:valAx>
        <c:axId val="70423401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369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lang="en-IN" sz="1800" b="0" i="0" baseline="0" dirty="0">
                <a:effectLst/>
              </a:rPr>
              <a:t>workflows_split_chart5</a:t>
            </a:r>
            <a:r>
              <a:rPr lang="en-US" sz="1800" b="0" i="0" baseline="0" dirty="0">
                <a:effectLst/>
              </a:rPr>
              <a:t>,11,data_labels. calibri.9</a:t>
            </a:r>
          </a:p>
          <a:p>
            <a:pPr marL="0" marR="0" lvl="0" indent="0" algn="ctr" defTabSz="914400" rtl="0" eaLnBrk="1" fontAlgn="auto" latinLnBrk="0" hangingPunct="1">
              <a:lnSpc>
                <a:spcPct val="100000"/>
              </a:lnSpc>
              <a:spcBef>
                <a:spcPts val="0"/>
              </a:spcBef>
              <a:spcAft>
                <a:spcPts val="0"/>
              </a:spcAft>
              <a:buClrTx/>
              <a:buSzTx/>
              <a:buFontTx/>
              <a:buNone/>
              <a:tabLst/>
              <a:defRPr>
                <a:solidFill>
                  <a:srgbClr val="000000">
                    <a:lumMod val="65000"/>
                    <a:lumOff val="35000"/>
                  </a:srgbClr>
                </a:solidFill>
              </a:defRPr>
            </a:pPr>
            <a:r>
              <a:rPr lang="en-US" sz="1800" b="0" i="0" baseline="0" dirty="0">
                <a:effectLst/>
              </a:rPr>
              <a:t>.B.COLOR:255-255-255,legend.8.</a:t>
            </a:r>
            <a:r>
              <a:rPr lang="en-IN" sz="1862" b="0" i="0" u="none" strike="noStrike" baseline="0" dirty="0">
                <a:effectLst/>
              </a:rPr>
              <a:t>top</a:t>
            </a:r>
            <a:r>
              <a:rPr lang="en-US" sz="1800" b="0" i="0" baseline="0" dirty="0">
                <a:effectLst/>
              </a:rPr>
              <a:t>,dl_format-0%</a:t>
            </a:r>
            <a:endParaRPr lang="en-IN" sz="1800" dirty="0">
              <a:effectLst/>
            </a:endParaRPr>
          </a:p>
        </c:rich>
      </c:tx>
      <c:layout>
        <c:manualLayout>
          <c:xMode val="edge"/>
          <c:yMode val="edge"/>
          <c:x val="0.28825638888888888"/>
          <c:y val="0.54881587301587298"/>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manualLayout>
          <c:layoutTarget val="inner"/>
          <c:xMode val="edge"/>
          <c:yMode val="edge"/>
          <c:x val="3.7762412751116511E-2"/>
          <c:y val="9.3622046140944645E-2"/>
          <c:w val="0.91984433296681778"/>
          <c:h val="0.20436231469269059"/>
        </c:manualLayout>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General</c:formatCode>
                <c:ptCount val="1"/>
                <c:pt idx="0">
                  <c:v>4.3</c:v>
                </c:pt>
              </c:numCache>
            </c:numRef>
          </c:val>
          <c:extLst>
            <c:ext xmlns:c16="http://schemas.microsoft.com/office/drawing/2014/chart" uri="{C3380CC4-5D6E-409C-BE32-E72D297353CC}">
              <c16:uniqueId val="{00000000-4AA0-874E-8B5E-D4A1890C371D}"/>
            </c:ext>
          </c:extLst>
        </c:ser>
        <c:ser>
          <c:idx val="1"/>
          <c:order val="1"/>
          <c:tx>
            <c:strRef>
              <c:f>Sheet1!$C$1</c:f>
              <c:strCache>
                <c:ptCount val="1"/>
                <c:pt idx="0">
                  <c:v>Series 2</c:v>
                </c:pt>
              </c:strCache>
            </c:strRef>
          </c:tx>
          <c:spPr>
            <a:solidFill>
              <a:schemeClr val="accent5">
                <a:lumMod val="40000"/>
                <a:lumOff val="60000"/>
              </a:schemeClr>
            </a:solidFill>
            <a:ln>
              <a:noFill/>
            </a:ln>
            <a:effectLst/>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4AA0-874E-8B5E-D4A1890C371D}"/>
            </c:ext>
          </c:extLst>
        </c:ser>
        <c:ser>
          <c:idx val="2"/>
          <c:order val="2"/>
          <c:tx>
            <c:strRef>
              <c:f>Sheet1!$D$1</c:f>
              <c:strCache>
                <c:ptCount val="1"/>
                <c:pt idx="0">
                  <c:v>Series 3</c:v>
                </c:pt>
              </c:strCache>
            </c:strRef>
          </c:tx>
          <c:spPr>
            <a:solidFill>
              <a:schemeClr val="accent3"/>
            </a:solidFill>
            <a:ln>
              <a:noFill/>
            </a:ln>
            <a:effectLst/>
          </c:spPr>
          <c:invertIfNegative val="0"/>
          <c:cat>
            <c:numRef>
              <c:f>Sheet1!$A$2</c:f>
              <c:numCache>
                <c:formatCode>General</c:formatCode>
                <c:ptCount val="1"/>
              </c:numCache>
            </c:numRef>
          </c:cat>
          <c:val>
            <c:numRef>
              <c:f>Sheet1!$D$2</c:f>
              <c:numCache>
                <c:formatCode>General</c:formatCode>
                <c:ptCount val="1"/>
                <c:pt idx="0">
                  <c:v>2</c:v>
                </c:pt>
              </c:numCache>
            </c:numRef>
          </c:val>
          <c:extLst>
            <c:ext xmlns:c16="http://schemas.microsoft.com/office/drawing/2014/chart" uri="{C3380CC4-5D6E-409C-BE32-E72D297353CC}">
              <c16:uniqueId val="{00000002-4AA0-874E-8B5E-D4A1890C371D}"/>
            </c:ext>
          </c:extLst>
        </c:ser>
        <c:dLbls>
          <c:showLegendKey val="0"/>
          <c:showVal val="0"/>
          <c:showCatName val="0"/>
          <c:showSerName val="0"/>
          <c:showPercent val="0"/>
          <c:showBubbleSize val="0"/>
        </c:dLbls>
        <c:gapWidth val="150"/>
        <c:overlap val="100"/>
        <c:axId val="704369712"/>
        <c:axId val="704234016"/>
      </c:barChart>
      <c:catAx>
        <c:axId val="7043697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234016"/>
        <c:crosses val="autoZero"/>
        <c:auto val="1"/>
        <c:lblAlgn val="ctr"/>
        <c:lblOffset val="100"/>
        <c:noMultiLvlLbl val="0"/>
      </c:catAx>
      <c:valAx>
        <c:axId val="70423401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369712"/>
        <c:crosses val="autoZero"/>
        <c:crossBetween val="between"/>
      </c:valAx>
      <c:spPr>
        <a:noFill/>
        <a:ln>
          <a:noFill/>
        </a:ln>
        <a:effectLst/>
      </c:spPr>
    </c:plotArea>
    <c:legend>
      <c:legendPos val="t"/>
      <c:layout>
        <c:manualLayout>
          <c:xMode val="edge"/>
          <c:yMode val="edge"/>
          <c:x val="0.31602847222222225"/>
          <c:y val="3.8610317460317456E-2"/>
          <c:w val="0.35520847222222224"/>
          <c:h val="0.3016074074074073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lang="en-IN" sz="1800" b="0" i="0" baseline="0" dirty="0">
                <a:effectLst/>
              </a:rPr>
              <a:t>workflows_split_chart1</a:t>
            </a:r>
            <a:r>
              <a:rPr lang="en-US" sz="1800" b="0" i="0" baseline="0" dirty="0">
                <a:effectLst/>
              </a:rPr>
              <a:t>,11,data_labels. calibri.9.B.COLOR:255-255-255,legend.8.left,dl_format-0%</a:t>
            </a:r>
            <a:endParaRPr lang="en-IN" sz="1800" dirty="0">
              <a:effectLst/>
            </a:endParaRPr>
          </a:p>
        </c:rich>
      </c:tx>
      <c:layout>
        <c:manualLayout>
          <c:xMode val="edge"/>
          <c:yMode val="edge"/>
          <c:x val="0.12776227394839296"/>
          <c:y val="8.0521022644160029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endParaRPr lang="en-IN"/>
        </a:p>
      </c:txPr>
    </c:title>
    <c:autoTitleDeleted val="0"/>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General</c:formatCode>
                <c:ptCount val="1"/>
                <c:pt idx="0">
                  <c:v>4</c:v>
                </c:pt>
              </c:numCache>
            </c:numRef>
          </c:val>
          <c:extLst>
            <c:ext xmlns:c16="http://schemas.microsoft.com/office/drawing/2014/chart" uri="{C3380CC4-5D6E-409C-BE32-E72D297353CC}">
              <c16:uniqueId val="{00000000-C091-3C4C-80C3-6871EBD8A24D}"/>
            </c:ext>
          </c:extLst>
        </c:ser>
        <c:ser>
          <c:idx val="1"/>
          <c:order val="1"/>
          <c:tx>
            <c:strRef>
              <c:f>Sheet1!$C$1</c:f>
              <c:strCache>
                <c:ptCount val="1"/>
                <c:pt idx="0">
                  <c:v>Series 2</c:v>
                </c:pt>
              </c:strCache>
            </c:strRef>
          </c:tx>
          <c:spPr>
            <a:solidFill>
              <a:schemeClr val="accent5">
                <a:lumMod val="40000"/>
                <a:lumOff val="60000"/>
              </a:schemeClr>
            </a:solidFill>
            <a:ln>
              <a:noFill/>
            </a:ln>
            <a:effectLst/>
          </c:spPr>
          <c:invertIfNegative val="0"/>
          <c:cat>
            <c:numRef>
              <c:f>Sheet1!$A$2</c:f>
              <c:numCache>
                <c:formatCode>General</c:formatCode>
                <c:ptCount val="1"/>
              </c:numCache>
            </c:numRef>
          </c:cat>
          <c:val>
            <c:numRef>
              <c:f>Sheet1!$C$2</c:f>
              <c:numCache>
                <c:formatCode>General</c:formatCode>
                <c:ptCount val="1"/>
                <c:pt idx="0">
                  <c:v>4</c:v>
                </c:pt>
              </c:numCache>
            </c:numRef>
          </c:val>
          <c:extLst>
            <c:ext xmlns:c16="http://schemas.microsoft.com/office/drawing/2014/chart" uri="{C3380CC4-5D6E-409C-BE32-E72D297353CC}">
              <c16:uniqueId val="{00000001-C091-3C4C-80C3-6871EBD8A24D}"/>
            </c:ext>
          </c:extLst>
        </c:ser>
        <c:ser>
          <c:idx val="2"/>
          <c:order val="2"/>
          <c:tx>
            <c:strRef>
              <c:f>Sheet1!$D$1</c:f>
              <c:strCache>
                <c:ptCount val="1"/>
                <c:pt idx="0">
                  <c:v>Series 3</c:v>
                </c:pt>
              </c:strCache>
            </c:strRef>
          </c:tx>
          <c:spPr>
            <a:solidFill>
              <a:schemeClr val="accent3"/>
            </a:solidFill>
            <a:ln>
              <a:noFill/>
            </a:ln>
            <a:effectLst/>
          </c:spPr>
          <c:invertIfNegative val="0"/>
          <c:cat>
            <c:numRef>
              <c:f>Sheet1!$A$2</c:f>
              <c:numCache>
                <c:formatCode>General</c:formatCode>
                <c:ptCount val="1"/>
              </c:numCache>
            </c:numRef>
          </c:cat>
          <c:val>
            <c:numRef>
              <c:f>Sheet1!$D$2</c:f>
              <c:numCache>
                <c:formatCode>General</c:formatCode>
                <c:ptCount val="1"/>
                <c:pt idx="0">
                  <c:v>2</c:v>
                </c:pt>
              </c:numCache>
            </c:numRef>
          </c:val>
          <c:extLst>
            <c:ext xmlns:c16="http://schemas.microsoft.com/office/drawing/2014/chart" uri="{C3380CC4-5D6E-409C-BE32-E72D297353CC}">
              <c16:uniqueId val="{00000002-C091-3C4C-80C3-6871EBD8A24D}"/>
            </c:ext>
          </c:extLst>
        </c:ser>
        <c:dLbls>
          <c:showLegendKey val="0"/>
          <c:showVal val="0"/>
          <c:showCatName val="0"/>
          <c:showSerName val="0"/>
          <c:showPercent val="0"/>
          <c:showBubbleSize val="0"/>
        </c:dLbls>
        <c:gapWidth val="150"/>
        <c:overlap val="100"/>
        <c:axId val="704369712"/>
        <c:axId val="704234016"/>
      </c:barChart>
      <c:catAx>
        <c:axId val="7043697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234016"/>
        <c:crosses val="autoZero"/>
        <c:auto val="1"/>
        <c:lblAlgn val="ctr"/>
        <c:lblOffset val="100"/>
        <c:noMultiLvlLbl val="0"/>
      </c:catAx>
      <c:valAx>
        <c:axId val="70423401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369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lang="en-IN" sz="1800" b="0" i="0" baseline="0" dirty="0">
                <a:effectLst/>
              </a:rPr>
              <a:t>workflows_split_chart4</a:t>
            </a:r>
            <a:r>
              <a:rPr lang="en-US" sz="1800" b="0" i="0" baseline="0" dirty="0">
                <a:effectLst/>
              </a:rPr>
              <a:t>,11,data_labels. calibri.9.B.COLOR:255-255-255,legend.8.top ,dl_format-0%</a:t>
            </a:r>
            <a:endParaRPr lang="en-IN" sz="1800" dirty="0">
              <a:effectLst/>
            </a:endParaRPr>
          </a:p>
        </c:rich>
      </c:tx>
      <c:layout>
        <c:manualLayout>
          <c:xMode val="edge"/>
          <c:yMode val="edge"/>
          <c:x val="0.12602040081603266"/>
          <c:y val="0.18430401804018037"/>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endParaRPr lang="en-IN"/>
        </a:p>
      </c:txPr>
    </c:title>
    <c:autoTitleDeleted val="0"/>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General</c:formatCode>
                <c:ptCount val="1"/>
                <c:pt idx="0">
                  <c:v>4.3</c:v>
                </c:pt>
              </c:numCache>
            </c:numRef>
          </c:val>
          <c:extLst>
            <c:ext xmlns:c16="http://schemas.microsoft.com/office/drawing/2014/chart" uri="{C3380CC4-5D6E-409C-BE32-E72D297353CC}">
              <c16:uniqueId val="{00000000-7659-F14C-B08B-895C2093823B}"/>
            </c:ext>
          </c:extLst>
        </c:ser>
        <c:ser>
          <c:idx val="1"/>
          <c:order val="1"/>
          <c:tx>
            <c:strRef>
              <c:f>Sheet1!$C$1</c:f>
              <c:strCache>
                <c:ptCount val="1"/>
                <c:pt idx="0">
                  <c:v>Series 2</c:v>
                </c:pt>
              </c:strCache>
            </c:strRef>
          </c:tx>
          <c:spPr>
            <a:solidFill>
              <a:schemeClr val="accent5">
                <a:lumMod val="40000"/>
                <a:lumOff val="60000"/>
              </a:schemeClr>
            </a:solidFill>
            <a:ln>
              <a:noFill/>
            </a:ln>
            <a:effectLst/>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7659-F14C-B08B-895C2093823B}"/>
            </c:ext>
          </c:extLst>
        </c:ser>
        <c:ser>
          <c:idx val="2"/>
          <c:order val="2"/>
          <c:tx>
            <c:strRef>
              <c:f>Sheet1!$D$1</c:f>
              <c:strCache>
                <c:ptCount val="1"/>
                <c:pt idx="0">
                  <c:v>Series 3</c:v>
                </c:pt>
              </c:strCache>
            </c:strRef>
          </c:tx>
          <c:spPr>
            <a:solidFill>
              <a:schemeClr val="accent3"/>
            </a:solidFill>
            <a:ln>
              <a:noFill/>
            </a:ln>
            <a:effectLst/>
          </c:spPr>
          <c:invertIfNegative val="0"/>
          <c:cat>
            <c:numRef>
              <c:f>Sheet1!$A$2</c:f>
              <c:numCache>
                <c:formatCode>General</c:formatCode>
                <c:ptCount val="1"/>
              </c:numCache>
            </c:numRef>
          </c:cat>
          <c:val>
            <c:numRef>
              <c:f>Sheet1!$D$2</c:f>
              <c:numCache>
                <c:formatCode>General</c:formatCode>
                <c:ptCount val="1"/>
                <c:pt idx="0">
                  <c:v>2</c:v>
                </c:pt>
              </c:numCache>
            </c:numRef>
          </c:val>
          <c:extLst>
            <c:ext xmlns:c16="http://schemas.microsoft.com/office/drawing/2014/chart" uri="{C3380CC4-5D6E-409C-BE32-E72D297353CC}">
              <c16:uniqueId val="{00000002-7659-F14C-B08B-895C2093823B}"/>
            </c:ext>
          </c:extLst>
        </c:ser>
        <c:dLbls>
          <c:showLegendKey val="0"/>
          <c:showVal val="0"/>
          <c:showCatName val="0"/>
          <c:showSerName val="0"/>
          <c:showPercent val="0"/>
          <c:showBubbleSize val="0"/>
        </c:dLbls>
        <c:gapWidth val="150"/>
        <c:overlap val="100"/>
        <c:axId val="704369712"/>
        <c:axId val="704234016"/>
      </c:barChart>
      <c:catAx>
        <c:axId val="7043697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234016"/>
        <c:crosses val="autoZero"/>
        <c:auto val="1"/>
        <c:lblAlgn val="ctr"/>
        <c:lblOffset val="100"/>
        <c:noMultiLvlLbl val="0"/>
      </c:catAx>
      <c:valAx>
        <c:axId val="70423401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369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lang="en-US" sz="1200" dirty="0">
                <a:latin typeface="Calibri" panose="020F0502020204030204" pitchFamily="34" charset="0"/>
                <a:cs typeface="Calibri" panose="020F0502020204030204" pitchFamily="34" charset="0"/>
              </a:rPr>
              <a:t>service_providers_chart,11,</a:t>
            </a:r>
            <a:r>
              <a:rPr lang="en-US" sz="1200" b="0" i="0" u="none" strike="noStrike" kern="1200" spc="0" baseline="0" dirty="0">
                <a:solidFill>
                  <a:srgbClr val="000000">
                    <a:lumMod val="65000"/>
                    <a:lumOff val="35000"/>
                  </a:srgbClr>
                </a:solidFill>
                <a:latin typeface="Calibri" panose="020F0502020204030204" pitchFamily="34" charset="0"/>
                <a:cs typeface="Calibri" panose="020F0502020204030204" pitchFamily="34" charset="0"/>
              </a:rPr>
              <a:t>data_labels.</a:t>
            </a:r>
            <a:r>
              <a:rPr lang="en-US" sz="1200" b="0" i="0" u="none" strike="noStrike" kern="1200" spc="0" baseline="0" dirty="0">
                <a:solidFill>
                  <a:srgbClr val="000000">
                    <a:lumMod val="65000"/>
                    <a:lumOff val="35000"/>
                  </a:srgbClr>
                </a:solidFill>
                <a:effectLst/>
                <a:latin typeface="Calibri" panose="020F0502020204030204" pitchFamily="34" charset="0"/>
                <a:cs typeface="Calibri" panose="020F0502020204030204" pitchFamily="34" charset="0"/>
              </a:rPr>
              <a:t>calibri.10.</a:t>
            </a:r>
            <a:r>
              <a:rPr lang="en-IN" sz="1200" dirty="0" err="1">
                <a:effectLst/>
              </a:rPr>
              <a:t>best_fit</a:t>
            </a:r>
            <a:r>
              <a:rPr lang="en-IN" sz="1200" dirty="0" err="1">
                <a:effectLst/>
                <a:latin typeface="Calibri" panose="020F0502020204030204" pitchFamily="34" charset="0"/>
                <a:cs typeface="Calibri" panose="020F0502020204030204" pitchFamily="34" charset="0"/>
              </a:rPr>
              <a:t>.dl_cat</a:t>
            </a:r>
            <a:r>
              <a:rPr lang="en-US" sz="1200" b="0" i="0" u="none" strike="noStrike" kern="1200" spc="0" baseline="0">
                <a:solidFill>
                  <a:srgbClr val="000000">
                    <a:lumMod val="65000"/>
                    <a:lumOff val="35000"/>
                  </a:srgbClr>
                </a:solidFill>
                <a:effectLst/>
                <a:latin typeface="Calibri" panose="020F0502020204030204" pitchFamily="34" charset="0"/>
                <a:cs typeface="Calibri" panose="020F0502020204030204" pitchFamily="34" charset="0"/>
              </a:rPr>
              <a:t>,dl_format-0%</a:t>
            </a:r>
            <a:endParaRPr lang="en-US" sz="1200">
              <a:latin typeface="Calibri" panose="020F0502020204030204" pitchFamily="34" charset="0"/>
              <a:cs typeface="Calibri" panose="020F0502020204030204" pitchFamily="34" charset="0"/>
            </a:endParaRPr>
          </a:p>
        </c:rich>
      </c:tx>
      <c:layout>
        <c:manualLayout>
          <c:xMode val="edge"/>
          <c:yMode val="edge"/>
          <c:x val="0.10315068955407271"/>
          <c:y val="0.77189955417788703"/>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manualLayout>
          <c:layoutTarget val="inner"/>
          <c:xMode val="edge"/>
          <c:yMode val="edge"/>
          <c:x val="0.22001417156858466"/>
          <c:y val="0.11078650023971613"/>
          <c:w val="0.56142782805826486"/>
          <c:h val="0.67096929142106698"/>
        </c:manualLayout>
      </c:layout>
      <c:pieChart>
        <c:varyColors val="1"/>
        <c:ser>
          <c:idx val="0"/>
          <c:order val="0"/>
          <c:tx>
            <c:strRef>
              <c:f>Sheet1!$B$1</c:f>
              <c:strCache>
                <c:ptCount val="1"/>
                <c:pt idx="0">
                  <c:v>Sales</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54DB-4145-8303-A590D8D37AF5}"/>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54DB-4145-8303-A590D8D37AF5}"/>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54DB-4145-8303-A590D8D37AF5}"/>
              </c:ext>
            </c:extLst>
          </c:dPt>
          <c:dPt>
            <c:idx val="3"/>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7-54DB-4145-8303-A590D8D37AF5}"/>
              </c:ext>
            </c:extLst>
          </c:dPt>
          <c:dPt>
            <c:idx val="4"/>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09-54DB-4145-8303-A590D8D37AF5}"/>
              </c:ext>
            </c:extLst>
          </c:dPt>
          <c:dPt>
            <c:idx val="5"/>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B-54DB-4145-8303-A590D8D37AF5}"/>
              </c:ext>
            </c:extLst>
          </c:dPt>
          <c:dLbls>
            <c:dLbl>
              <c:idx val="0"/>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2053767924572011"/>
                      <c:h val="0.19259116130106216"/>
                    </c:manualLayout>
                  </c15:layout>
                </c:ext>
                <c:ext xmlns:c16="http://schemas.microsoft.com/office/drawing/2014/chart" uri="{C3380CC4-5D6E-409C-BE32-E72D297353CC}">
                  <c16:uniqueId val="{00000001-54DB-4145-8303-A590D8D37AF5}"/>
                </c:ext>
              </c:extLst>
            </c:dLbl>
            <c:dLbl>
              <c:idx val="1"/>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0302515265610032"/>
                      <c:h val="0.20114882312305896"/>
                    </c:manualLayout>
                  </c15:layout>
                </c:ext>
                <c:ext xmlns:c16="http://schemas.microsoft.com/office/drawing/2014/chart" uri="{C3380CC4-5D6E-409C-BE32-E72D297353CC}">
                  <c16:uniqueId val="{00000003-54DB-4145-8303-A590D8D37AF5}"/>
                </c:ext>
              </c:extLst>
            </c:dLbl>
            <c:dLbl>
              <c:idx val="2"/>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7026605972154651"/>
                      <c:h val="0.18052371057894281"/>
                    </c:manualLayout>
                  </c15:layout>
                </c:ext>
                <c:ext xmlns:c16="http://schemas.microsoft.com/office/drawing/2014/chart" uri="{C3380CC4-5D6E-409C-BE32-E72D297353CC}">
                  <c16:uniqueId val="{00000005-54DB-4145-8303-A590D8D37AF5}"/>
                </c:ext>
              </c:extLst>
            </c:dLbl>
            <c:dLbl>
              <c:idx val="3"/>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2229681851196243"/>
                      <c:h val="0.16823854227191018"/>
                    </c:manualLayout>
                  </c15:layout>
                </c:ext>
                <c:ext xmlns:c16="http://schemas.microsoft.com/office/drawing/2014/chart" uri="{C3380CC4-5D6E-409C-BE32-E72D297353CC}">
                  <c16:uniqueId val="{00000007-54DB-4145-8303-A590D8D37AF5}"/>
                </c:ext>
              </c:extLst>
            </c:dLbl>
            <c:dLbl>
              <c:idx val="4"/>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1856687911108565"/>
                      <c:h val="0.17612762967690257"/>
                    </c:manualLayout>
                  </c15:layout>
                </c:ext>
                <c:ext xmlns:c16="http://schemas.microsoft.com/office/drawing/2014/chart" uri="{C3380CC4-5D6E-409C-BE32-E72D297353CC}">
                  <c16:uniqueId val="{00000009-54DB-4145-8303-A590D8D37AF5}"/>
                </c:ext>
              </c:extLst>
            </c:dLbl>
            <c:dLbl>
              <c:idx val="5"/>
              <c:tx>
                <c:rich>
                  <a:bodyPr rot="0" spcFirstLastPara="1" vertOverflow="ellipsis" vert="horz" wrap="square" lIns="38100" tIns="19050" rIns="38100" bIns="19050" anchor="ctr" anchorCtr="1">
                    <a:noAutofit/>
                  </a:bodyPr>
                  <a:lstStyle/>
                  <a:p>
                    <a:pPr>
                      <a:defRPr sz="1050" b="0" i="0" u="none" strike="noStrike" kern="1200" baseline="0">
                        <a:solidFill>
                          <a:schemeClr val="tx1"/>
                        </a:solidFill>
                        <a:latin typeface="Calibri" panose="020F0502020204030204" pitchFamily="34" charset="0"/>
                        <a:ea typeface="+mn-ea"/>
                        <a:cs typeface="Calibri" panose="020F0502020204030204" pitchFamily="34" charset="0"/>
                      </a:defRPr>
                    </a:pPr>
                    <a:fld id="{4F707C6B-A535-4458-AC97-4682079F6B74}" type="CATEGORYNAME">
                      <a:rPr lang="en-US" sz="1050" b="0">
                        <a:solidFill>
                          <a:schemeClr val="tx1"/>
                        </a:solidFill>
                      </a:rPr>
                      <a:pPr>
                        <a:defRPr sz="1050">
                          <a:solidFill>
                            <a:schemeClr val="tx1"/>
                          </a:solidFill>
                          <a:latin typeface="Calibri" panose="020F0502020204030204" pitchFamily="34" charset="0"/>
                          <a:cs typeface="Calibri" panose="020F0502020204030204" pitchFamily="34" charset="0"/>
                        </a:defRPr>
                      </a:pPr>
                      <a:t>[CATEGORY NAME]</a:t>
                    </a:fld>
                    <a:r>
                      <a:rPr lang="en-US" sz="1050" b="0" baseline="0">
                        <a:solidFill>
                          <a:schemeClr val="tx1"/>
                        </a:solidFill>
                      </a:rPr>
                      <a:t>
</a:t>
                    </a:r>
                    <a:fld id="{4B2733CF-19F5-4354-91B6-A19A5D72204E}" type="VALUE">
                      <a:rPr lang="en-US" sz="1050" b="0" baseline="0" smtClean="0">
                        <a:solidFill>
                          <a:schemeClr val="tx1"/>
                        </a:solidFill>
                      </a:rPr>
                      <a:pPr>
                        <a:defRPr sz="1050">
                          <a:solidFill>
                            <a:schemeClr val="tx1"/>
                          </a:solidFill>
                          <a:latin typeface="Calibri" panose="020F0502020204030204" pitchFamily="34" charset="0"/>
                          <a:cs typeface="Calibri" panose="020F0502020204030204" pitchFamily="34" charset="0"/>
                        </a:defRPr>
                      </a:pPr>
                      <a:t>[VALUE]</a:t>
                    </a:fld>
                    <a:endParaRPr lang="en-US" sz="1050" b="0" baseline="0">
                      <a:solidFill>
                        <a:schemeClr val="tx1"/>
                      </a:solidFill>
                    </a:endParaRPr>
                  </a:p>
                </c:rich>
              </c:tx>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2127779390302232"/>
                      <c:h val="0.16877421824645722"/>
                    </c:manualLayout>
                  </c15:layout>
                  <c15:dlblFieldTable/>
                  <c15:showDataLabelsRange val="0"/>
                </c:ext>
                <c:ext xmlns:c16="http://schemas.microsoft.com/office/drawing/2014/chart" uri="{C3380CC4-5D6E-409C-BE32-E72D297353CC}">
                  <c16:uniqueId val="{0000000B-54DB-4145-8303-A590D8D37AF5}"/>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bestFit"/>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NTT Data</c:v>
                </c:pt>
                <c:pt idx="1">
                  <c:v>TCS</c:v>
                </c:pt>
                <c:pt idx="2">
                  <c:v>Capgemini</c:v>
                </c:pt>
                <c:pt idx="3">
                  <c:v>LTIMindtree Limited</c:v>
                </c:pt>
                <c:pt idx="4">
                  <c:v>Infosys</c:v>
                </c:pt>
                <c:pt idx="5">
                  <c:v>Cognizant</c:v>
                </c:pt>
              </c:strCache>
            </c:strRef>
          </c:cat>
          <c:val>
            <c:numRef>
              <c:f>Sheet1!$B$2:$B$7</c:f>
              <c:numCache>
                <c:formatCode>0%</c:formatCode>
                <c:ptCount val="6"/>
                <c:pt idx="0">
                  <c:v>0.3</c:v>
                </c:pt>
                <c:pt idx="1">
                  <c:v>0.17</c:v>
                </c:pt>
                <c:pt idx="2">
                  <c:v>0.12</c:v>
                </c:pt>
                <c:pt idx="3">
                  <c:v>7.0000000000000007E-2</c:v>
                </c:pt>
                <c:pt idx="4">
                  <c:v>0.05</c:v>
                </c:pt>
                <c:pt idx="5">
                  <c:v>0.02</c:v>
                </c:pt>
              </c:numCache>
            </c:numRef>
          </c:val>
          <c:extLst>
            <c:ext xmlns:c16="http://schemas.microsoft.com/office/drawing/2014/chart" uri="{C3380CC4-5D6E-409C-BE32-E72D297353CC}">
              <c16:uniqueId val="{0000000C-54DB-4145-8303-A590D8D37AF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100"/>
              <a:t>total_it_spend_chart,11,data_labels.calibri.12.B,dl_format-0,all_same</a:t>
            </a:r>
          </a:p>
        </c:rich>
      </c:tx>
      <c:overlay val="1"/>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230302968378391E-2"/>
          <c:y val="0.15069394363281832"/>
          <c:w val="0.95539394063243221"/>
          <c:h val="0.60897624362055713"/>
        </c:manualLayout>
      </c:layout>
      <c:barChart>
        <c:barDir val="col"/>
        <c:grouping val="clustered"/>
        <c:varyColors val="0"/>
        <c:ser>
          <c:idx val="0"/>
          <c:order val="0"/>
          <c:tx>
            <c:strRef>
              <c:f>Sheet1!$B$1</c:f>
              <c:strCache>
                <c:ptCount val="1"/>
                <c:pt idx="0">
                  <c:v>IT Spend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Calibiri"/>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2020</c:v>
                </c:pt>
                <c:pt idx="1">
                  <c:v>2021</c:v>
                </c:pt>
                <c:pt idx="2">
                  <c:v>2022</c:v>
                </c:pt>
              </c:numCache>
            </c:numRef>
          </c:cat>
          <c:val>
            <c:numRef>
              <c:f>Sheet1!$B$2:$B$4</c:f>
              <c:numCache>
                <c:formatCode>0</c:formatCode>
                <c:ptCount val="3"/>
                <c:pt idx="0">
                  <c:v>1205</c:v>
                </c:pt>
                <c:pt idx="1">
                  <c:v>1280</c:v>
                </c:pt>
                <c:pt idx="2">
                  <c:v>1319</c:v>
                </c:pt>
              </c:numCache>
            </c:numRef>
          </c:val>
          <c:extLst>
            <c:ext xmlns:c16="http://schemas.microsoft.com/office/drawing/2014/chart" uri="{C3380CC4-5D6E-409C-BE32-E72D297353CC}">
              <c16:uniqueId val="{00000000-69BD-42AC-9186-FB6BEDFB1054}"/>
            </c:ext>
          </c:extLst>
        </c:ser>
        <c:dLbls>
          <c:dLblPos val="outEnd"/>
          <c:showLegendKey val="0"/>
          <c:showVal val="1"/>
          <c:showCatName val="0"/>
          <c:showSerName val="0"/>
          <c:showPercent val="0"/>
          <c:showBubbleSize val="0"/>
        </c:dLbls>
        <c:gapWidth val="219"/>
        <c:overlap val="-27"/>
        <c:axId val="587792640"/>
        <c:axId val="587790144"/>
      </c:barChart>
      <c:catAx>
        <c:axId val="58779264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iri"/>
                <a:ea typeface="+mn-ea"/>
                <a:cs typeface="+mn-cs"/>
              </a:defRPr>
            </a:pPr>
            <a:endParaRPr lang="en-US"/>
          </a:p>
        </c:txPr>
        <c:crossAx val="587790144"/>
        <c:crosses val="autoZero"/>
        <c:auto val="1"/>
        <c:lblAlgn val="ctr"/>
        <c:lblOffset val="100"/>
        <c:noMultiLvlLbl val="0"/>
      </c:catAx>
      <c:valAx>
        <c:axId val="587790144"/>
        <c:scaling>
          <c:orientation val="minMax"/>
        </c:scaling>
        <c:delete val="1"/>
        <c:axPos val="l"/>
        <c:numFmt formatCode="0" sourceLinked="1"/>
        <c:majorTickMark val="out"/>
        <c:minorTickMark val="none"/>
        <c:tickLblPos val="nextTo"/>
        <c:crossAx val="587792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0" i="0" u="none" strike="noStrike" kern="1200" spc="0" baseline="0">
                <a:solidFill>
                  <a:schemeClr val="tx1">
                    <a:lumMod val="65000"/>
                    <a:lumOff val="35000"/>
                  </a:schemeClr>
                </a:solidFill>
                <a:latin typeface="Calibiri"/>
                <a:ea typeface="+mn-ea"/>
                <a:cs typeface="+mn-cs"/>
              </a:defRPr>
            </a:pPr>
            <a:r>
              <a:rPr lang="en-US"/>
              <a:t>job_timeline_chart,10,</a:t>
            </a:r>
            <a:r>
              <a:rPr lang="en-IN" sz="1260" b="0" i="0" u="none" strike="noStrike" baseline="0" err="1">
                <a:effectLst/>
              </a:rPr>
              <a:t>val_axis,all_same</a:t>
            </a:r>
            <a:endParaRPr lang="en-US"/>
          </a:p>
        </c:rich>
      </c:tx>
      <c:overlay val="0"/>
      <c:spPr>
        <a:noFill/>
        <a:ln>
          <a:noFill/>
        </a:ln>
        <a:effectLst/>
      </c:spPr>
      <c:txPr>
        <a:bodyPr rot="0" spcFirstLastPara="1" vertOverflow="ellipsis" vert="horz" wrap="square" anchor="ctr" anchorCtr="1"/>
        <a:lstStyle/>
        <a:p>
          <a:pPr>
            <a:defRPr sz="1260" b="0" i="0" u="none" strike="noStrike" kern="1200" spc="0" baseline="0">
              <a:solidFill>
                <a:schemeClr val="tx1">
                  <a:lumMod val="65000"/>
                  <a:lumOff val="35000"/>
                </a:schemeClr>
              </a:solidFill>
              <a:latin typeface="Calibiri"/>
              <a:ea typeface="+mn-ea"/>
              <a:cs typeface="+mn-cs"/>
            </a:defRPr>
          </a:pPr>
          <a:endParaRPr lang="en-US"/>
        </a:p>
      </c:txPr>
    </c:title>
    <c:autoTitleDeleted val="0"/>
    <c:plotArea>
      <c:layout>
        <c:manualLayout>
          <c:layoutTarget val="inner"/>
          <c:xMode val="edge"/>
          <c:yMode val="edge"/>
          <c:x val="0.10048607351528077"/>
          <c:y val="5.8976368797007891E-2"/>
          <c:w val="0.86064918856992789"/>
          <c:h val="0.80298324174698077"/>
        </c:manualLayout>
      </c:layout>
      <c:barChart>
        <c:barDir val="col"/>
        <c:grouping val="clustered"/>
        <c:varyColors val="0"/>
        <c:ser>
          <c:idx val="0"/>
          <c:order val="0"/>
          <c:tx>
            <c:strRef>
              <c:f>Sheet1!$B$1</c:f>
              <c:strCache>
                <c:ptCount val="1"/>
                <c:pt idx="0">
                  <c:v>Series 1</c:v>
                </c:pt>
              </c:strCache>
            </c:strRef>
          </c:tx>
          <c:spPr>
            <a:solidFill>
              <a:schemeClr val="accent2">
                <a:lumMod val="90000"/>
                <a:lumOff val="10000"/>
              </a:schemeClr>
            </a:solidFill>
            <a:ln>
              <a:noFill/>
            </a:ln>
            <a:effectLst/>
          </c:spPr>
          <c:invertIfNegative val="0"/>
          <c:cat>
            <c:numRef>
              <c:f>Sheet1!$A$2:$A$7</c:f>
              <c:numCache>
                <c:formatCode>mmm\-yy</c:formatCode>
                <c:ptCount val="6"/>
                <c:pt idx="0">
                  <c:v>45261</c:v>
                </c:pt>
                <c:pt idx="1">
                  <c:v>45292</c:v>
                </c:pt>
                <c:pt idx="2">
                  <c:v>45323</c:v>
                </c:pt>
                <c:pt idx="3">
                  <c:v>45352</c:v>
                </c:pt>
                <c:pt idx="4">
                  <c:v>45383</c:v>
                </c:pt>
                <c:pt idx="5">
                  <c:v>45413</c:v>
                </c:pt>
              </c:numCache>
            </c:numRef>
          </c:cat>
          <c:val>
            <c:numRef>
              <c:f>Sheet1!$B$2:$B$7</c:f>
              <c:numCache>
                <c:formatCode>General</c:formatCode>
                <c:ptCount val="6"/>
                <c:pt idx="0">
                  <c:v>2475</c:v>
                </c:pt>
                <c:pt idx="1">
                  <c:v>2427</c:v>
                </c:pt>
                <c:pt idx="2">
                  <c:v>2887</c:v>
                </c:pt>
                <c:pt idx="3">
                  <c:v>3227</c:v>
                </c:pt>
                <c:pt idx="4">
                  <c:v>3702</c:v>
                </c:pt>
                <c:pt idx="5">
                  <c:v>2955</c:v>
                </c:pt>
              </c:numCache>
            </c:numRef>
          </c:val>
          <c:extLst>
            <c:ext xmlns:c16="http://schemas.microsoft.com/office/drawing/2014/chart" uri="{C3380CC4-5D6E-409C-BE32-E72D297353CC}">
              <c16:uniqueId val="{00000000-E69A-436F-A9B6-BA496102EE06}"/>
            </c:ext>
          </c:extLst>
        </c:ser>
        <c:dLbls>
          <c:showLegendKey val="0"/>
          <c:showVal val="0"/>
          <c:showCatName val="0"/>
          <c:showSerName val="0"/>
          <c:showPercent val="0"/>
          <c:showBubbleSize val="0"/>
        </c:dLbls>
        <c:gapWidth val="113"/>
        <c:overlap val="-26"/>
        <c:axId val="-2033172688"/>
        <c:axId val="-2033176496"/>
      </c:barChart>
      <c:catAx>
        <c:axId val="-2033172688"/>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Calibiri"/>
                <a:ea typeface="+mn-ea"/>
                <a:cs typeface="+mn-cs"/>
              </a:defRPr>
            </a:pPr>
            <a:endParaRPr lang="en-US"/>
          </a:p>
        </c:txPr>
        <c:crossAx val="-2033176496"/>
        <c:crosses val="autoZero"/>
        <c:auto val="0"/>
        <c:lblAlgn val="ctr"/>
        <c:lblOffset val="100"/>
        <c:noMultiLvlLbl val="1"/>
      </c:catAx>
      <c:valAx>
        <c:axId val="-20331764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Calibiri"/>
                <a:ea typeface="+mn-ea"/>
                <a:cs typeface="+mn-cs"/>
              </a:defRPr>
            </a:pPr>
            <a:endParaRPr lang="en-US"/>
          </a:p>
        </c:txPr>
        <c:crossAx val="-2033172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Calibiri"/>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260" b="0" i="0" u="none" strike="noStrike" kern="1200" spc="0" baseline="0">
                <a:solidFill>
                  <a:srgbClr val="000000">
                    <a:lumMod val="65000"/>
                    <a:lumOff val="35000"/>
                  </a:srgbClr>
                </a:solidFill>
                <a:latin typeface="Calibiri"/>
                <a:ea typeface="+mn-ea"/>
                <a:cs typeface="+mn-cs"/>
              </a:defRPr>
            </a:pPr>
            <a:r>
              <a:rPr lang="en-US" sz="1100" b="0" i="0" u="none" strike="noStrike" kern="1200" spc="0" baseline="0">
                <a:solidFill>
                  <a:srgbClr val="000000">
                    <a:lumMod val="65000"/>
                    <a:lumOff val="35000"/>
                  </a:srgbClr>
                </a:solidFill>
                <a:latin typeface="Calibiri"/>
              </a:rPr>
              <a:t>job_timeline_chart,10,</a:t>
            </a:r>
            <a:r>
              <a:rPr lang="en-IN" sz="1100" b="0" i="0" u="none" strike="noStrike" kern="1200" spc="0" baseline="0" err="1">
                <a:solidFill>
                  <a:srgbClr val="000000">
                    <a:lumMod val="65000"/>
                    <a:lumOff val="35000"/>
                  </a:srgbClr>
                </a:solidFill>
                <a:effectLst/>
                <a:latin typeface="Calibiri"/>
              </a:rPr>
              <a:t>val_axis,all_same</a:t>
            </a:r>
            <a:endParaRPr lang="en-US" sz="1100" b="0" i="0" u="none" strike="noStrike" kern="1200" spc="0" baseline="0">
              <a:solidFill>
                <a:srgbClr val="000000">
                  <a:lumMod val="65000"/>
                  <a:lumOff val="35000"/>
                </a:srgbClr>
              </a:solidFill>
              <a:latin typeface="Calibiri"/>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260" b="0" i="0" u="none" strike="noStrike" kern="1200" spc="0" baseline="0">
              <a:solidFill>
                <a:srgbClr val="000000">
                  <a:lumMod val="65000"/>
                  <a:lumOff val="35000"/>
                </a:srgbClr>
              </a:solidFill>
              <a:latin typeface="Calibiri"/>
              <a:ea typeface="+mn-ea"/>
              <a:cs typeface="+mn-cs"/>
            </a:defRPr>
          </a:pPr>
          <a:endParaRPr lang="en-US"/>
        </a:p>
      </c:txPr>
    </c:title>
    <c:autoTitleDeleted val="0"/>
    <c:plotArea>
      <c:layout>
        <c:manualLayout>
          <c:layoutTarget val="inner"/>
          <c:xMode val="edge"/>
          <c:yMode val="edge"/>
          <c:x val="0.10048607351528077"/>
          <c:y val="5.8976368797007891E-2"/>
          <c:w val="0.86064918856992789"/>
          <c:h val="0.80298324174698077"/>
        </c:manualLayout>
      </c:layout>
      <c:barChart>
        <c:barDir val="col"/>
        <c:grouping val="clustered"/>
        <c:varyColors val="0"/>
        <c:ser>
          <c:idx val="0"/>
          <c:order val="0"/>
          <c:tx>
            <c:strRef>
              <c:f>Sheet1!$B$1</c:f>
              <c:strCache>
                <c:ptCount val="1"/>
                <c:pt idx="0">
                  <c:v>Series 1</c:v>
                </c:pt>
              </c:strCache>
            </c:strRef>
          </c:tx>
          <c:spPr>
            <a:solidFill>
              <a:schemeClr val="accent2">
                <a:lumMod val="90000"/>
                <a:lumOff val="10000"/>
              </a:schemeClr>
            </a:solidFill>
            <a:ln>
              <a:noFill/>
            </a:ln>
            <a:effectLst/>
          </c:spPr>
          <c:invertIfNegative val="0"/>
          <c:cat>
            <c:numRef>
              <c:f>Sheet1!$A$2:$A$6</c:f>
              <c:numCache>
                <c:formatCode>mmm\-yy</c:formatCode>
                <c:ptCount val="5"/>
                <c:pt idx="0">
                  <c:v>45261</c:v>
                </c:pt>
                <c:pt idx="1">
                  <c:v>45292</c:v>
                </c:pt>
                <c:pt idx="2">
                  <c:v>45323</c:v>
                </c:pt>
                <c:pt idx="3">
                  <c:v>45352</c:v>
                </c:pt>
                <c:pt idx="4">
                  <c:v>45383</c:v>
                </c:pt>
              </c:numCache>
            </c:numRef>
          </c:cat>
          <c:val>
            <c:numRef>
              <c:f>Sheet1!$B$2:$B$6</c:f>
              <c:numCache>
                <c:formatCode>General</c:formatCode>
                <c:ptCount val="5"/>
                <c:pt idx="0">
                  <c:v>993</c:v>
                </c:pt>
                <c:pt idx="1">
                  <c:v>974</c:v>
                </c:pt>
                <c:pt idx="2">
                  <c:v>1217</c:v>
                </c:pt>
                <c:pt idx="3">
                  <c:v>1435</c:v>
                </c:pt>
                <c:pt idx="4">
                  <c:v>1510</c:v>
                </c:pt>
              </c:numCache>
            </c:numRef>
          </c:val>
          <c:extLst>
            <c:ext xmlns:c16="http://schemas.microsoft.com/office/drawing/2014/chart" uri="{C3380CC4-5D6E-409C-BE32-E72D297353CC}">
              <c16:uniqueId val="{00000000-5D83-404E-A9A6-8C4C91A43F90}"/>
            </c:ext>
          </c:extLst>
        </c:ser>
        <c:dLbls>
          <c:showLegendKey val="0"/>
          <c:showVal val="0"/>
          <c:showCatName val="0"/>
          <c:showSerName val="0"/>
          <c:showPercent val="0"/>
          <c:showBubbleSize val="0"/>
        </c:dLbls>
        <c:gapWidth val="113"/>
        <c:overlap val="-26"/>
        <c:axId val="-2033172688"/>
        <c:axId val="-2033176496"/>
      </c:barChart>
      <c:catAx>
        <c:axId val="-2033172688"/>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050" b="0" i="0" u="none" strike="noStrike" kern="1200" baseline="0">
                <a:solidFill>
                  <a:schemeClr val="tx1">
                    <a:lumMod val="65000"/>
                    <a:lumOff val="35000"/>
                  </a:schemeClr>
                </a:solidFill>
                <a:latin typeface="Calibiri"/>
                <a:ea typeface="+mn-ea"/>
                <a:cs typeface="+mn-cs"/>
              </a:defRPr>
            </a:pPr>
            <a:endParaRPr lang="en-US"/>
          </a:p>
        </c:txPr>
        <c:crossAx val="-2033176496"/>
        <c:crosses val="autoZero"/>
        <c:auto val="0"/>
        <c:lblAlgn val="ctr"/>
        <c:lblOffset val="100"/>
        <c:noMultiLvlLbl val="1"/>
      </c:catAx>
      <c:valAx>
        <c:axId val="-20331764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Calibiri"/>
                <a:ea typeface="+mn-ea"/>
                <a:cs typeface="+mn-cs"/>
              </a:defRPr>
            </a:pPr>
            <a:endParaRPr lang="en-US"/>
          </a:p>
        </c:txPr>
        <c:crossAx val="-2033172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Calibiri"/>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ser>
          <c:idx val="0"/>
          <c:order val="0"/>
          <c:tx>
            <c:strRef>
              <c:f>Sheet1!$B$1</c:f>
              <c:strCache>
                <c:ptCount val="1"/>
                <c:pt idx="0">
                  <c:v>Revenue in $ Million (USD)</c:v>
                </c:pt>
              </c:strCache>
            </c:strRef>
          </c:tx>
          <c:spPr>
            <a:solidFill>
              <a:srgbClr val="006CD1"/>
            </a:solidFill>
          </c:spPr>
          <c:cat>
            <c:strRef>
              <c:f>Sheet1!$A$2:$A$6</c:f>
              <c:strCache>
                <c:ptCount val="5"/>
                <c:pt idx="0">
                  <c:v>FY 2020</c:v>
                </c:pt>
                <c:pt idx="1">
                  <c:v>FY 2021</c:v>
                </c:pt>
                <c:pt idx="2">
                  <c:v>FY 2022</c:v>
                </c:pt>
                <c:pt idx="3">
                  <c:v>FY 2023</c:v>
                </c:pt>
                <c:pt idx="4">
                  <c:v>FY 2024</c:v>
                </c:pt>
              </c:strCache>
            </c:strRef>
          </c:cat>
          <c:val>
            <c:numRef>
              <c:f>Sheet1!$B$2:$B$6</c:f>
              <c:numCache>
                <c:formatCode>General</c:formatCode>
                <c:ptCount val="5"/>
              </c:numCache>
            </c:numRef>
          </c:val>
        </c:ser>
        <c:ser>
          <c:idx val="1"/>
          <c:order val="1"/>
          <c:tx>
            <c:strRef>
              <c:f>Sheet1!$C$1</c:f>
              <c:strCache>
                <c:ptCount val="1"/>
                <c:pt idx="0">
                  <c:v>Revenue in $ Million (USD)</c:v>
                </c:pt>
              </c:strCache>
            </c:strRef>
          </c:tx>
          <c:spPr>
            <a:solidFill>
              <a:srgbClr val="6ED3FF"/>
            </a:solidFill>
          </c:spPr>
          <c:cat>
            <c:strRef>
              <c:f>Sheet1!$A$2:$A$6</c:f>
              <c:strCache>
                <c:ptCount val="5"/>
                <c:pt idx="0">
                  <c:v>FY 2020</c:v>
                </c:pt>
                <c:pt idx="1">
                  <c:v>FY 2021</c:v>
                </c:pt>
                <c:pt idx="2">
                  <c:v>FY 2022</c:v>
                </c:pt>
                <c:pt idx="3">
                  <c:v>FY 2023</c:v>
                </c:pt>
                <c:pt idx="4">
                  <c:v>FY 2024</c:v>
                </c:pt>
              </c:strCache>
            </c:strRef>
          </c:cat>
          <c:val>
            <c:numRef>
              <c:f>Sheet1!$C$2:$C$6</c:f>
              <c:numCache>
                <c:formatCode>General</c:formatCode>
                <c:ptCount val="5"/>
                <c:pt idx="0">
                  <c:v>51533</c:v>
                </c:pt>
                <c:pt idx="1">
                  <c:v>58752</c:v>
                </c:pt>
                <c:pt idx="2">
                  <c:v>60233</c:v>
                </c:pt>
                <c:pt idx="3">
                  <c:v>64968</c:v>
                </c:pt>
                <c:pt idx="4">
                  <c:v>70603</c:v>
                </c:pt>
              </c:numCache>
            </c:numRef>
          </c:val>
        </c:ser>
        <c:dLbls>
          <c:numFmt formatCode="0.00" sourceLinked="0"/>
          <c:txPr>
            <a:bodyPr/>
            <a:lstStyle/>
            <a:p>
              <a:pPr>
                <a:defRPr sz="900" b="0" u="none" i="0">
                  <a:solidFill>
                    <a:srgbClr val="000000"/>
                  </a:solidFill>
                  <a:latin typeface="calibri"/>
                </a:defRPr>
              </a:pPr>
            </a:p>
          </c:txPr>
          <c:showLegendKey val="0"/>
          <c:showVal val="1"/>
          <c:showCatName val="0"/>
          <c:showSerName val="0"/>
          <c:showPercent val="0"/>
          <c:showBubbleSize val="0"/>
          <c:showLeaderLines val="1"/>
        </c:dLbls>
        <c:axId val="-2068027336"/>
        <c:axId val="-2113994440"/>
      </c:barChart>
      <c:catAx>
        <c:axId val="-2068027336"/>
        <c:scaling>
          <c:orientation val="minMax"/>
        </c:scaling>
        <c:delete val="0"/>
        <c:axPos val="b"/>
        <c:majorTickMark val="out"/>
        <c:minorTickMark val="none"/>
        <c:tickLblPos val="nextTo"/>
        <c:txPr>
          <a:bodyPr/>
          <a:lstStyle/>
          <a:p>
            <a:pPr>
              <a:defRPr sz="1100" b="1">
                <a:latin typeface="Calibri"/>
              </a:defRPr>
            </a:pPr>
          </a:p>
        </c:txPr>
        <c:crossAx val="-2113994440"/>
        <c:crosses val="autoZero"/>
        <c:auto val="1"/>
        <c:lblAlgn val="ctr"/>
        <c:lblOffset val="100"/>
        <c:noMultiLvlLbl val="0"/>
      </c:catAx>
      <c:valAx>
        <c:axId val="-2113994440"/>
        <c:scaling/>
        <c:delete/>
        <c:axPos val="l"/>
        <c:majorTickMark val="out"/>
        <c:minorTickMark val="none"/>
        <c:tickLblPos val="nextTo"/>
        <c:txPr>
          <a:bodyPr/>
          <a:lstStyle/>
          <a:p>
            <a:pPr>
              <a:defRPr sz="11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chart>
    <c:plotArea>
      <c:barChart>
        <c:barDir val="bar"/>
        <c:grouping val="clustered"/>
        <c:ser>
          <c:idx val="0"/>
          <c:order val="0"/>
          <c:tx>
            <c:strRef>
              <c:f>Sheet1!$B$1</c:f>
              <c:strCache>
                <c:ptCount val="1"/>
                <c:pt idx="0">
                  <c:v>Revenue</c:v>
                </c:pt>
              </c:strCache>
            </c:strRef>
          </c:tx>
          <c:cat>
            <c:strRef>
              <c:f>Sheet1!$A$2:$A$5</c:f>
              <c:strCache>
                <c:ptCount val="4"/>
                <c:pt idx="0">
                  <c:v>Others</c:v>
                </c:pt>
                <c:pt idx="1">
                  <c:v>National Group</c:v>
                </c:pt>
                <c:pt idx="2">
                  <c:v>Atlantic Group</c:v>
                </c:pt>
                <c:pt idx="3">
                  <c:v>American Group</c:v>
                </c:pt>
              </c:strCache>
            </c:strRef>
          </c:cat>
          <c:val>
            <c:numRef>
              <c:f>Sheet1!$B$2:$B$5</c:f>
              <c:numCache>
                <c:formatCode>General</c:formatCode>
                <c:ptCount val="4"/>
                <c:pt idx="0">
                  <c:v>0.04556463606362336</c:v>
                </c:pt>
                <c:pt idx="1">
                  <c:v>0.27780689205841114</c:v>
                </c:pt>
                <c:pt idx="2">
                  <c:v>0.32818718751327847</c:v>
                </c:pt>
                <c:pt idx="3">
                  <c:v>0.3484412843646871</c:v>
                </c:pt>
              </c:numCache>
            </c:numRef>
          </c:val>
        </c:ser>
        <c:dLbls>
          <c:numFmt formatCode="0.00%" sourceLinked="0"/>
          <c:txPr>
            <a:bodyPr/>
            <a:lstStyle/>
            <a:p>
              <a:pPr>
                <a:defRPr sz="900" b="1" u="none" i="0">
                  <a:solidFill>
                    <a:srgbClr val="000000"/>
                  </a:solidFill>
                  <a:latin typeface=" calibri"/>
                </a:defRPr>
              </a:pPr>
            </a:p>
          </c:txPr>
          <c:showLegendKey val="0"/>
          <c:showVal val="1"/>
          <c:showCatName val="0"/>
          <c:showSerName val="0"/>
          <c:showPercent val="0"/>
          <c:showBubbleSize val="0"/>
          <c:showLeaderLines val="1"/>
        </c:dLbls>
        <c:axId val="-2068027336"/>
        <c:axId val="-2113994440"/>
      </c:barChart>
      <c:catAx>
        <c:axId val="-2068027336"/>
        <c:scaling>
          <c:orientation val="minMax"/>
        </c:scaling>
        <c:delete val="0"/>
        <c:axPos val="l"/>
        <c:majorTickMark val="out"/>
        <c:minorTickMark val="none"/>
        <c:tickLblPos val="nextTo"/>
        <c:txPr>
          <a:bodyPr/>
          <a:lstStyle/>
          <a:p>
            <a:pPr>
              <a:defRPr sz="1100" b="1">
                <a:latin typeface="Calibri"/>
              </a:defRPr>
            </a:pPr>
          </a:p>
        </c:txPr>
        <c:crossAx val="-2113994440"/>
        <c:crosses val="autoZero"/>
        <c:auto val="1"/>
        <c:lblAlgn val="ctr"/>
        <c:lblOffset val="100"/>
        <c:noMultiLvlLbl val="0"/>
      </c:catAx>
      <c:valAx>
        <c:axId val="-2113994440"/>
        <c:scaling/>
        <c:delete/>
        <c:axPos val="b"/>
        <c:majorTickMark val="out"/>
        <c:minorTickMark val="none"/>
        <c:tickLblPos val="nextTo"/>
        <c:txPr>
          <a:bodyPr/>
          <a:lstStyle/>
          <a:p>
            <a:pPr>
              <a:defRPr sz="11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chart>
    <c:plotArea>
      <c:barChart>
        <c:barDir val="bar"/>
        <c:grouping val="clustered"/>
        <c:ser>
          <c:idx val="0"/>
          <c:order val="0"/>
          <c:tx>
            <c:strRef>
              <c:f>Sheet1!$B$1</c:f>
              <c:strCache>
                <c:ptCount val="1"/>
                <c:pt idx="0">
                  <c:v>Revenue</c:v>
                </c:pt>
              </c:strCache>
            </c:strRef>
          </c:tx>
          <c:cat>
            <c:strRef>
              <c:f>Sheet1!$A$2:$A$2</c:f>
              <c:strCache>
                <c:ptCount val="1"/>
                <c:pt idx="0">
                  <c:v>Operating Hospitals and Related Health Care Entities</c:v>
                </c:pt>
              </c:strCache>
            </c:strRef>
          </c:cat>
          <c:val>
            <c:numRef>
              <c:f>Sheet1!$B$2:$B$2</c:f>
              <c:numCache>
                <c:formatCode>General</c:formatCode>
                <c:ptCount val="1"/>
                <c:pt idx="0">
                  <c:v>1.0</c:v>
                </c:pt>
              </c:numCache>
            </c:numRef>
          </c:val>
        </c:ser>
        <c:dLbls>
          <c:numFmt formatCode="0.00%" sourceLinked="0"/>
          <c:txPr>
            <a:bodyPr/>
            <a:lstStyle/>
            <a:p>
              <a:pPr>
                <a:defRPr sz="900" b="1" u="none" i="0">
                  <a:solidFill>
                    <a:srgbClr val="000000"/>
                  </a:solidFill>
                  <a:latin typeface="calibri"/>
                </a:defRPr>
              </a:pPr>
            </a:p>
          </c:txPr>
          <c:showLegendKey val="0"/>
          <c:showVal val="1"/>
          <c:showCatName val="0"/>
          <c:showSerName val="0"/>
          <c:showPercent val="0"/>
          <c:showBubbleSize val="0"/>
          <c:showLeaderLines val="1"/>
        </c:dLbls>
        <c:axId val="-2068027336"/>
        <c:axId val="-2113994440"/>
      </c:barChart>
      <c:catAx>
        <c:axId val="-2068027336"/>
        <c:scaling>
          <c:orientation val="minMax"/>
        </c:scaling>
        <c:delete val="0"/>
        <c:axPos val="l"/>
        <c:majorTickMark val="out"/>
        <c:minorTickMark val="none"/>
        <c:tickLblPos val="nextTo"/>
        <c:txPr>
          <a:bodyPr/>
          <a:lstStyle/>
          <a:p>
            <a:pPr>
              <a:defRPr sz="1100" b="1">
                <a:latin typeface="Calibri"/>
              </a:defRPr>
            </a:pPr>
          </a:p>
        </c:txPr>
        <c:crossAx val="-2113994440"/>
        <c:crosses val="autoZero"/>
        <c:auto val="1"/>
        <c:lblAlgn val="ctr"/>
        <c:lblOffset val="100"/>
        <c:noMultiLvlLbl val="0"/>
      </c:catAx>
      <c:valAx>
        <c:axId val="-2113994440"/>
        <c:scaling/>
        <c:delete/>
        <c:axPos val="b"/>
        <c:majorTickMark val="out"/>
        <c:minorTickMark val="none"/>
        <c:tickLblPos val="nextTo"/>
        <c:txPr>
          <a:bodyPr/>
          <a:lstStyle/>
          <a:p>
            <a:pPr>
              <a:defRPr sz="11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IT Spend</c:v>
                </c:pt>
              </c:strCache>
            </c:strRef>
          </c:tx>
          <c:cat>
            <c:strRef>
              <c:f>Sheet1!$A$2:$A$4</c:f>
              <c:strCache>
                <c:ptCount val="3"/>
                <c:pt idx="0">
                  <c:v>FY 2022</c:v>
                </c:pt>
                <c:pt idx="1">
                  <c:v>FY 2023</c:v>
                </c:pt>
                <c:pt idx="2">
                  <c:v>FY 2024</c:v>
                </c:pt>
              </c:strCache>
            </c:strRef>
          </c:cat>
          <c:val>
            <c:numRef>
              <c:f>Sheet1!$B$2:$B$4</c:f>
              <c:numCache>
                <c:formatCode>General</c:formatCode>
                <c:ptCount val="3"/>
                <c:pt idx="0">
                  <c:v>3157.3</c:v>
                </c:pt>
                <c:pt idx="1">
                  <c:v>3405.5</c:v>
                </c:pt>
                <c:pt idx="2">
                  <c:v>3700.87</c:v>
                </c:pt>
              </c:numCache>
            </c:numRef>
          </c:val>
        </c:ser>
        <c:dLbls>
          <c:numFmt formatCode="0" sourceLinked="0"/>
          <c:txPr>
            <a:bodyPr/>
            <a:lstStyle/>
            <a:p>
              <a:pPr>
                <a:defRPr sz="1200" b="1" u="none" i="0">
                  <a:solidFill>
                    <a:srgbClr val="000000"/>
                  </a:solidFill>
                  <a:latin typeface="calibri"/>
                </a:defRPr>
              </a:pPr>
            </a:p>
          </c:txPr>
          <c:showLegendKey val="0"/>
          <c:showVal val="1"/>
          <c:showCatName val="0"/>
          <c:showSerName val="0"/>
          <c:showPercent val="0"/>
          <c:showBubbleSize val="0"/>
          <c:showLeaderLines val="1"/>
        </c:dLbls>
        <c:axId val="-2068027336"/>
        <c:axId val="-2113994440"/>
      </c:barChart>
      <c:catAx>
        <c:axId val="-2068027336"/>
        <c:scaling>
          <c:orientation val="minMax"/>
        </c:scaling>
        <c:delete val="0"/>
        <c:axPos val="b"/>
        <c:majorTickMark val="out"/>
        <c:minorTickMark val="none"/>
        <c:tickLblPos val="nextTo"/>
        <c:txPr>
          <a:bodyPr/>
          <a:lstStyle/>
          <a:p>
            <a:pPr>
              <a:defRPr sz="1100" b="1">
                <a:latin typeface="Calibri"/>
              </a:defRPr>
            </a:pPr>
          </a:p>
        </c:txPr>
        <c:crossAx val="-2113994440"/>
        <c:crosses val="autoZero"/>
        <c:auto val="1"/>
        <c:lblAlgn val="ctr"/>
        <c:lblOffset val="100"/>
        <c:noMultiLvlLbl val="0"/>
      </c:catAx>
      <c:valAx>
        <c:axId val="-2113994440"/>
        <c:scaling/>
        <c:delete/>
        <c:axPos val="l"/>
        <c:majorTickMark val="out"/>
        <c:minorTickMark val="none"/>
        <c:tickLblPos val="nextTo"/>
        <c:txPr>
          <a:bodyPr/>
          <a:lstStyle/>
          <a:p>
            <a:pPr>
              <a:defRPr sz="11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Job Postings</c:v>
                </c:pt>
              </c:strCache>
            </c:strRef>
          </c:tx>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3540</c:v>
                </c:pt>
                <c:pt idx="1">
                  <c:v>3901</c:v>
                </c:pt>
                <c:pt idx="2">
                  <c:v>3683</c:v>
                </c:pt>
                <c:pt idx="3">
                  <c:v>3294</c:v>
                </c:pt>
                <c:pt idx="4">
                  <c:v>4994</c:v>
                </c:pt>
                <c:pt idx="5">
                  <c:v>3513</c:v>
                </c:pt>
              </c:numCache>
            </c:numRef>
          </c:val>
        </c:ser>
        <c:axId val="-2068027336"/>
        <c:axId val="-2113994440"/>
      </c:barChart>
      <c:catAx>
        <c:axId val="-2068027336"/>
        <c:scaling>
          <c:orientation val="minMax"/>
        </c:scaling>
        <c:delete val="0"/>
        <c:axPos val="b"/>
        <c:majorTickMark val="out"/>
        <c:minorTickMark val="none"/>
        <c:tickLblPos val="nextTo"/>
        <c:txPr>
          <a:bodyPr/>
          <a:lstStyle/>
          <a:p>
            <a:pPr>
              <a:defRPr sz="1000" b="1">
                <a:latin typeface="Calibri"/>
              </a:defRPr>
            </a:pPr>
          </a:p>
        </c:txPr>
        <c:crossAx val="-2113994440"/>
        <c:crosses val="autoZero"/>
        <c:auto val="1"/>
        <c:lblAlgn val="ctr"/>
        <c:lblOffset val="100"/>
        <c:noMultiLvlLbl val="0"/>
      </c:catAx>
      <c:valAx>
        <c:axId val="-2113994440"/>
        <c:scaling/>
        <c:delete val="0"/>
        <c:axPos val="l"/>
        <c:majorTickMark val="out"/>
        <c:minorTickMark val="none"/>
        <c:tickLblPos val="nextTo"/>
        <c:txPr>
          <a:bodyPr/>
          <a:lstStyle/>
          <a:p>
            <a:pPr>
              <a:defRPr sz="10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Job Postings</c:v>
                </c:pt>
              </c:strCache>
            </c:strRef>
          </c:tx>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1563</c:v>
                </c:pt>
                <c:pt idx="1">
                  <c:v>1749</c:v>
                </c:pt>
                <c:pt idx="2">
                  <c:v>1560</c:v>
                </c:pt>
                <c:pt idx="3">
                  <c:v>1554</c:v>
                </c:pt>
                <c:pt idx="4">
                  <c:v>2494</c:v>
                </c:pt>
                <c:pt idx="5">
                  <c:v>1659</c:v>
                </c:pt>
              </c:numCache>
            </c:numRef>
          </c:val>
        </c:ser>
        <c:axId val="-2068027336"/>
        <c:axId val="-2113994440"/>
      </c:barChart>
      <c:catAx>
        <c:axId val="-2068027336"/>
        <c:scaling>
          <c:orientation val="minMax"/>
        </c:scaling>
        <c:delete val="0"/>
        <c:axPos val="b"/>
        <c:majorTickMark val="out"/>
        <c:minorTickMark val="none"/>
        <c:tickLblPos val="nextTo"/>
        <c:txPr>
          <a:bodyPr/>
          <a:lstStyle/>
          <a:p>
            <a:pPr>
              <a:defRPr sz="1000" b="1">
                <a:latin typeface="Calibri"/>
              </a:defRPr>
            </a:pPr>
          </a:p>
        </c:txPr>
        <c:crossAx val="-2113994440"/>
        <c:crosses val="autoZero"/>
        <c:auto val="1"/>
        <c:lblAlgn val="ctr"/>
        <c:lblOffset val="100"/>
        <c:noMultiLvlLbl val="0"/>
      </c:catAx>
      <c:valAx>
        <c:axId val="-2113994440"/>
        <c:scaling/>
        <c:delete val="0"/>
        <c:axPos val="l"/>
        <c:majorTickMark val="out"/>
        <c:minorTickMark val="none"/>
        <c:tickLblPos val="nextTo"/>
        <c:txPr>
          <a:bodyPr/>
          <a:lstStyle/>
          <a:p>
            <a:pPr>
              <a:defRPr sz="10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Job Postings</c:v>
                </c:pt>
              </c:strCache>
            </c:strRef>
          </c:tx>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312</c:v>
                </c:pt>
                <c:pt idx="1">
                  <c:v>312</c:v>
                </c:pt>
                <c:pt idx="2">
                  <c:v>300</c:v>
                </c:pt>
                <c:pt idx="3">
                  <c:v>243</c:v>
                </c:pt>
                <c:pt idx="4">
                  <c:v>321</c:v>
                </c:pt>
                <c:pt idx="5">
                  <c:v>267</c:v>
                </c:pt>
              </c:numCache>
            </c:numRef>
          </c:val>
        </c:ser>
        <c:axId val="-2068027336"/>
        <c:axId val="-2113994440"/>
      </c:barChart>
      <c:catAx>
        <c:axId val="-2068027336"/>
        <c:scaling>
          <c:orientation val="minMax"/>
        </c:scaling>
        <c:delete val="0"/>
        <c:axPos val="b"/>
        <c:majorTickMark val="out"/>
        <c:minorTickMark val="none"/>
        <c:tickLblPos val="nextTo"/>
        <c:txPr>
          <a:bodyPr/>
          <a:lstStyle/>
          <a:p>
            <a:pPr>
              <a:defRPr sz="1000" b="1">
                <a:latin typeface="Calibri"/>
              </a:defRPr>
            </a:pPr>
          </a:p>
        </c:txPr>
        <c:crossAx val="-2113994440"/>
        <c:crosses val="autoZero"/>
        <c:auto val="1"/>
        <c:lblAlgn val="ctr"/>
        <c:lblOffset val="100"/>
        <c:noMultiLvlLbl val="0"/>
      </c:catAx>
      <c:valAx>
        <c:axId val="-2113994440"/>
        <c:scaling/>
        <c:delete val="0"/>
        <c:axPos val="l"/>
        <c:majorTickMark val="out"/>
        <c:minorTickMark val="none"/>
        <c:tickLblPos val="nextTo"/>
        <c:txPr>
          <a:bodyPr/>
          <a:lstStyle/>
          <a:p>
            <a:pPr>
              <a:defRPr sz="10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Job Postings</c:v>
                </c:pt>
              </c:strCache>
            </c:strRef>
          </c:tx>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110</c:v>
                </c:pt>
                <c:pt idx="1">
                  <c:v>129</c:v>
                </c:pt>
                <c:pt idx="2">
                  <c:v>123</c:v>
                </c:pt>
                <c:pt idx="3">
                  <c:v>97</c:v>
                </c:pt>
                <c:pt idx="4">
                  <c:v>120</c:v>
                </c:pt>
                <c:pt idx="5">
                  <c:v>87</c:v>
                </c:pt>
              </c:numCache>
            </c:numRef>
          </c:val>
        </c:ser>
        <c:axId val="-2068027336"/>
        <c:axId val="-2113994440"/>
      </c:barChart>
      <c:catAx>
        <c:axId val="-2068027336"/>
        <c:scaling>
          <c:orientation val="minMax"/>
        </c:scaling>
        <c:delete val="0"/>
        <c:axPos val="b"/>
        <c:majorTickMark val="out"/>
        <c:minorTickMark val="none"/>
        <c:tickLblPos val="nextTo"/>
        <c:txPr>
          <a:bodyPr/>
          <a:lstStyle/>
          <a:p>
            <a:pPr>
              <a:defRPr sz="1000" b="1">
                <a:latin typeface="Calibri"/>
              </a:defRPr>
            </a:pPr>
          </a:p>
        </c:txPr>
        <c:crossAx val="-2113994440"/>
        <c:crosses val="autoZero"/>
        <c:auto val="1"/>
        <c:lblAlgn val="ctr"/>
        <c:lblOffset val="100"/>
        <c:noMultiLvlLbl val="0"/>
      </c:catAx>
      <c:valAx>
        <c:axId val="-2113994440"/>
        <c:scaling/>
        <c:delete val="0"/>
        <c:axPos val="l"/>
        <c:majorTickMark val="out"/>
        <c:minorTickMark val="none"/>
        <c:tickLblPos val="nextTo"/>
        <c:txPr>
          <a:bodyPr/>
          <a:lstStyle/>
          <a:p>
            <a:pPr>
              <a:defRPr sz="10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Job Postings</c:v>
                </c:pt>
              </c:strCache>
            </c:strRef>
          </c:tx>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91</c:v>
                </c:pt>
                <c:pt idx="1">
                  <c:v>117</c:v>
                </c:pt>
                <c:pt idx="2">
                  <c:v>92</c:v>
                </c:pt>
                <c:pt idx="3">
                  <c:v>76</c:v>
                </c:pt>
                <c:pt idx="4">
                  <c:v>127</c:v>
                </c:pt>
                <c:pt idx="5">
                  <c:v>91</c:v>
                </c:pt>
              </c:numCache>
            </c:numRef>
          </c:val>
        </c:ser>
        <c:axId val="-2068027336"/>
        <c:axId val="-2113994440"/>
      </c:barChart>
      <c:catAx>
        <c:axId val="-2068027336"/>
        <c:scaling>
          <c:orientation val="minMax"/>
        </c:scaling>
        <c:delete val="0"/>
        <c:axPos val="b"/>
        <c:majorTickMark val="out"/>
        <c:minorTickMark val="none"/>
        <c:tickLblPos val="nextTo"/>
        <c:txPr>
          <a:bodyPr/>
          <a:lstStyle/>
          <a:p>
            <a:pPr>
              <a:defRPr sz="1000" b="1">
                <a:latin typeface="Calibri"/>
              </a:defRPr>
            </a:pPr>
          </a:p>
        </c:txPr>
        <c:crossAx val="-2113994440"/>
        <c:crosses val="autoZero"/>
        <c:auto val="1"/>
        <c:lblAlgn val="ctr"/>
        <c:lblOffset val="100"/>
        <c:noMultiLvlLbl val="0"/>
      </c:catAx>
      <c:valAx>
        <c:axId val="-2113994440"/>
        <c:scaling/>
        <c:delete val="0"/>
        <c:axPos val="l"/>
        <c:majorTickMark val="out"/>
        <c:minorTickMark val="none"/>
        <c:tickLblPos val="nextTo"/>
        <c:txPr>
          <a:bodyPr/>
          <a:lstStyle/>
          <a:p>
            <a:pPr>
              <a:defRPr sz="10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Job Postings</c:v>
                </c:pt>
              </c:strCache>
            </c:strRef>
          </c:tx>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84</c:v>
                </c:pt>
                <c:pt idx="1">
                  <c:v>75</c:v>
                </c:pt>
                <c:pt idx="2">
                  <c:v>75</c:v>
                </c:pt>
                <c:pt idx="3">
                  <c:v>58</c:v>
                </c:pt>
                <c:pt idx="4">
                  <c:v>81</c:v>
                </c:pt>
                <c:pt idx="5">
                  <c:v>42</c:v>
                </c:pt>
              </c:numCache>
            </c:numRef>
          </c:val>
        </c:ser>
        <c:axId val="-2068027336"/>
        <c:axId val="-2113994440"/>
      </c:barChart>
      <c:catAx>
        <c:axId val="-2068027336"/>
        <c:scaling>
          <c:orientation val="minMax"/>
        </c:scaling>
        <c:delete val="0"/>
        <c:axPos val="b"/>
        <c:majorTickMark val="out"/>
        <c:minorTickMark val="none"/>
        <c:tickLblPos val="nextTo"/>
        <c:txPr>
          <a:bodyPr/>
          <a:lstStyle/>
          <a:p>
            <a:pPr>
              <a:defRPr sz="1000" b="1">
                <a:latin typeface="Calibri"/>
              </a:defRPr>
            </a:pPr>
          </a:p>
        </c:txPr>
        <c:crossAx val="-2113994440"/>
        <c:crosses val="autoZero"/>
        <c:auto val="1"/>
        <c:lblAlgn val="ctr"/>
        <c:lblOffset val="100"/>
        <c:noMultiLvlLbl val="0"/>
      </c:catAx>
      <c:valAx>
        <c:axId val="-2113994440"/>
        <c:scaling/>
        <c:delete val="0"/>
        <c:axPos val="l"/>
        <c:majorTickMark val="out"/>
        <c:minorTickMark val="none"/>
        <c:tickLblPos val="nextTo"/>
        <c:txPr>
          <a:bodyPr/>
          <a:lstStyle/>
          <a:p>
            <a:pPr>
              <a:defRPr sz="10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Job Postings</c:v>
                </c:pt>
              </c:strCache>
            </c:strRef>
          </c:tx>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67</c:v>
                </c:pt>
                <c:pt idx="1">
                  <c:v>79</c:v>
                </c:pt>
                <c:pt idx="2">
                  <c:v>74</c:v>
                </c:pt>
                <c:pt idx="3">
                  <c:v>67</c:v>
                </c:pt>
                <c:pt idx="4">
                  <c:v>100</c:v>
                </c:pt>
                <c:pt idx="5">
                  <c:v>88</c:v>
                </c:pt>
              </c:numCache>
            </c:numRef>
          </c:val>
        </c:ser>
        <c:axId val="-2068027336"/>
        <c:axId val="-2113994440"/>
      </c:barChart>
      <c:catAx>
        <c:axId val="-2068027336"/>
        <c:scaling>
          <c:orientation val="minMax"/>
        </c:scaling>
        <c:delete val="0"/>
        <c:axPos val="b"/>
        <c:majorTickMark val="out"/>
        <c:minorTickMark val="none"/>
        <c:tickLblPos val="nextTo"/>
        <c:txPr>
          <a:bodyPr/>
          <a:lstStyle/>
          <a:p>
            <a:pPr>
              <a:defRPr sz="1000" b="1">
                <a:latin typeface="Calibri"/>
              </a:defRPr>
            </a:pPr>
          </a:p>
        </c:txPr>
        <c:crossAx val="-2113994440"/>
        <c:crosses val="autoZero"/>
        <c:auto val="1"/>
        <c:lblAlgn val="ctr"/>
        <c:lblOffset val="100"/>
        <c:noMultiLvlLbl val="0"/>
      </c:catAx>
      <c:valAx>
        <c:axId val="-2113994440"/>
        <c:scaling/>
        <c:delete val="0"/>
        <c:axPos val="l"/>
        <c:majorTickMark val="out"/>
        <c:minorTickMark val="none"/>
        <c:tickLblPos val="nextTo"/>
        <c:txPr>
          <a:bodyPr/>
          <a:lstStyle/>
          <a:p>
            <a:pPr>
              <a:defRPr sz="10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Job Postings</c:v>
                </c:pt>
              </c:strCache>
            </c:strRef>
          </c:tx>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69</c:v>
                </c:pt>
                <c:pt idx="1">
                  <c:v>68</c:v>
                </c:pt>
                <c:pt idx="2">
                  <c:v>66</c:v>
                </c:pt>
                <c:pt idx="3">
                  <c:v>49</c:v>
                </c:pt>
                <c:pt idx="4">
                  <c:v>80</c:v>
                </c:pt>
                <c:pt idx="5">
                  <c:v>42</c:v>
                </c:pt>
              </c:numCache>
            </c:numRef>
          </c:val>
        </c:ser>
        <c:axId val="-2068027336"/>
        <c:axId val="-2113994440"/>
      </c:barChart>
      <c:catAx>
        <c:axId val="-2068027336"/>
        <c:scaling>
          <c:orientation val="minMax"/>
        </c:scaling>
        <c:delete val="0"/>
        <c:axPos val="b"/>
        <c:majorTickMark val="out"/>
        <c:minorTickMark val="none"/>
        <c:tickLblPos val="nextTo"/>
        <c:txPr>
          <a:bodyPr/>
          <a:lstStyle/>
          <a:p>
            <a:pPr>
              <a:defRPr sz="1000" b="1">
                <a:latin typeface="Calibri"/>
              </a:defRPr>
            </a:pPr>
          </a:p>
        </c:txPr>
        <c:crossAx val="-2113994440"/>
        <c:crosses val="autoZero"/>
        <c:auto val="1"/>
        <c:lblAlgn val="ctr"/>
        <c:lblOffset val="100"/>
        <c:noMultiLvlLbl val="0"/>
      </c:catAx>
      <c:valAx>
        <c:axId val="-2113994440"/>
        <c:scaling/>
        <c:delete val="0"/>
        <c:axPos val="l"/>
        <c:majorTickMark val="out"/>
        <c:minorTickMark val="none"/>
        <c:tickLblPos val="nextTo"/>
        <c:txPr>
          <a:bodyPr/>
          <a:lstStyle/>
          <a:p>
            <a:pPr>
              <a:defRPr sz="10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Job Postings</c:v>
                </c:pt>
              </c:strCache>
            </c:strRef>
          </c:tx>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78</c:v>
                </c:pt>
                <c:pt idx="1">
                  <c:v>85</c:v>
                </c:pt>
                <c:pt idx="2">
                  <c:v>63</c:v>
                </c:pt>
                <c:pt idx="3">
                  <c:v>48</c:v>
                </c:pt>
                <c:pt idx="4">
                  <c:v>50</c:v>
                </c:pt>
                <c:pt idx="5">
                  <c:v>54</c:v>
                </c:pt>
              </c:numCache>
            </c:numRef>
          </c:val>
        </c:ser>
        <c:axId val="-2068027336"/>
        <c:axId val="-2113994440"/>
      </c:barChart>
      <c:catAx>
        <c:axId val="-2068027336"/>
        <c:scaling>
          <c:orientation val="minMax"/>
        </c:scaling>
        <c:delete val="0"/>
        <c:axPos val="b"/>
        <c:majorTickMark val="out"/>
        <c:minorTickMark val="none"/>
        <c:tickLblPos val="nextTo"/>
        <c:txPr>
          <a:bodyPr/>
          <a:lstStyle/>
          <a:p>
            <a:pPr>
              <a:defRPr sz="1000" b="1">
                <a:latin typeface="Calibri"/>
              </a:defRPr>
            </a:pPr>
          </a:p>
        </c:txPr>
        <c:crossAx val="-2113994440"/>
        <c:crosses val="autoZero"/>
        <c:auto val="1"/>
        <c:lblAlgn val="ctr"/>
        <c:lblOffset val="100"/>
        <c:noMultiLvlLbl val="0"/>
      </c:catAx>
      <c:valAx>
        <c:axId val="-2113994440"/>
        <c:scaling/>
        <c:delete val="0"/>
        <c:axPos val="l"/>
        <c:majorTickMark val="out"/>
        <c:minorTickMark val="none"/>
        <c:tickLblPos val="nextTo"/>
        <c:txPr>
          <a:bodyPr/>
          <a:lstStyle/>
          <a:p>
            <a:pPr>
              <a:defRPr sz="10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Job Postings</c:v>
                </c:pt>
              </c:strCache>
            </c:strRef>
          </c:tx>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52</c:v>
                </c:pt>
                <c:pt idx="1">
                  <c:v>49</c:v>
                </c:pt>
                <c:pt idx="2">
                  <c:v>40</c:v>
                </c:pt>
                <c:pt idx="3">
                  <c:v>36</c:v>
                </c:pt>
                <c:pt idx="4">
                  <c:v>43</c:v>
                </c:pt>
                <c:pt idx="5">
                  <c:v>50</c:v>
                </c:pt>
              </c:numCache>
            </c:numRef>
          </c:val>
        </c:ser>
        <c:axId val="-2068027336"/>
        <c:axId val="-2113994440"/>
      </c:barChart>
      <c:catAx>
        <c:axId val="-2068027336"/>
        <c:scaling>
          <c:orientation val="minMax"/>
        </c:scaling>
        <c:delete val="0"/>
        <c:axPos val="b"/>
        <c:majorTickMark val="out"/>
        <c:minorTickMark val="none"/>
        <c:tickLblPos val="nextTo"/>
        <c:txPr>
          <a:bodyPr/>
          <a:lstStyle/>
          <a:p>
            <a:pPr>
              <a:defRPr sz="1000" b="1">
                <a:latin typeface="Calibri"/>
              </a:defRPr>
            </a:pPr>
          </a:p>
        </c:txPr>
        <c:crossAx val="-2113994440"/>
        <c:crosses val="autoZero"/>
        <c:auto val="1"/>
        <c:lblAlgn val="ctr"/>
        <c:lblOffset val="100"/>
        <c:noMultiLvlLbl val="0"/>
      </c:catAx>
      <c:valAx>
        <c:axId val="-2113994440"/>
        <c:scaling/>
        <c:delete val="0"/>
        <c:axPos val="l"/>
        <c:majorTickMark val="out"/>
        <c:minorTickMark val="none"/>
        <c:tickLblPos val="nextTo"/>
        <c:txPr>
          <a:bodyPr/>
          <a:lstStyle/>
          <a:p>
            <a:pPr>
              <a:defRPr sz="10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Job Postings</c:v>
                </c:pt>
              </c:strCache>
            </c:strRef>
          </c:tx>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14</c:v>
                </c:pt>
                <c:pt idx="1">
                  <c:v>15</c:v>
                </c:pt>
                <c:pt idx="2">
                  <c:v>11</c:v>
                </c:pt>
                <c:pt idx="3">
                  <c:v>16</c:v>
                </c:pt>
                <c:pt idx="4">
                  <c:v>21</c:v>
                </c:pt>
                <c:pt idx="5">
                  <c:v>15</c:v>
                </c:pt>
              </c:numCache>
            </c:numRef>
          </c:val>
        </c:ser>
        <c:axId val="-2068027336"/>
        <c:axId val="-2113994440"/>
      </c:barChart>
      <c:catAx>
        <c:axId val="-2068027336"/>
        <c:scaling>
          <c:orientation val="minMax"/>
        </c:scaling>
        <c:delete val="0"/>
        <c:axPos val="b"/>
        <c:majorTickMark val="out"/>
        <c:minorTickMark val="none"/>
        <c:tickLblPos val="nextTo"/>
        <c:txPr>
          <a:bodyPr/>
          <a:lstStyle/>
          <a:p>
            <a:pPr>
              <a:defRPr sz="1000" b="1">
                <a:latin typeface="Calibri"/>
              </a:defRPr>
            </a:pPr>
          </a:p>
        </c:txPr>
        <c:crossAx val="-2113994440"/>
        <c:crosses val="autoZero"/>
        <c:auto val="1"/>
        <c:lblAlgn val="ctr"/>
        <c:lblOffset val="100"/>
        <c:noMultiLvlLbl val="0"/>
      </c:catAx>
      <c:valAx>
        <c:axId val="-2113994440"/>
        <c:scaling/>
        <c:delete val="0"/>
        <c:axPos val="l"/>
        <c:majorTickMark val="out"/>
        <c:minorTickMark val="none"/>
        <c:tickLblPos val="nextTo"/>
        <c:txPr>
          <a:bodyPr/>
          <a:lstStyle/>
          <a:p>
            <a:pPr>
              <a:defRPr sz="10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c:date1904 val="0"/>
  <c:chart>
    <c:plotArea>
      <c:barChart>
        <c:barDir val="bar"/>
        <c:grouping val="clustered"/>
        <c:varyColors val="0"/>
        <c:ser>
          <c:idx val="0"/>
          <c:order val="0"/>
          <c:tx>
            <c:strRef>
              <c:f>Sheet1!$B$1</c:f>
              <c:strCache>
                <c:ptCount val="1"/>
                <c:pt idx="0">
                  <c:v>workflows</c:v>
                </c:pt>
              </c:strCache>
            </c:strRef>
          </c:tx>
          <c:cat>
            <c:strRef>
              <c:f>Sheet1!$A$2:$A$7</c:f>
              <c:strCache>
                <c:ptCount val="6"/>
                <c:pt idx="0">
                  <c:v>Others</c:v>
                </c:pt>
                <c:pt idx="1">
                  <c:v>Software Testing</c:v>
                </c:pt>
                <c:pt idx="2">
                  <c:v>Project/Programs Management</c:v>
                </c:pt>
                <c:pt idx="3">
                  <c:v>Business Intelligence &amp; Analytics</c:v>
                </c:pt>
                <c:pt idx="4">
                  <c:v>Data Engineering</c:v>
                </c:pt>
                <c:pt idx="5">
                  <c:v>Application Development &amp; Maintenance</c:v>
                </c:pt>
              </c:strCache>
            </c:strRef>
          </c:cat>
          <c:val>
            <c:numRef>
              <c:f>Sheet1!$B$2:$B$7</c:f>
              <c:numCache>
                <c:formatCode>General</c:formatCode>
                <c:ptCount val="6"/>
                <c:pt idx="0">
                  <c:v>0.3482142857142857</c:v>
                </c:pt>
                <c:pt idx="1">
                  <c:v>0.08035714285714286</c:v>
                </c:pt>
                <c:pt idx="2">
                  <c:v>0.11607142857142858</c:v>
                </c:pt>
                <c:pt idx="3">
                  <c:v>0.13392857142857142</c:v>
                </c:pt>
                <c:pt idx="4">
                  <c:v>0.13392857142857142</c:v>
                </c:pt>
                <c:pt idx="5">
                  <c:v>0.1875</c:v>
                </c:pt>
              </c:numCache>
            </c:numRef>
          </c:val>
        </c:ser>
        <c:dLbls>
          <c:numFmt formatCode="0.0%" sourceLinked="0"/>
          <c:txPr>
            <a:bodyPr/>
            <a:lstStyle/>
            <a:p>
              <a:pPr>
                <a:defRPr sz="900" b="1" u="none" i="0">
                  <a:solidFill>
                    <a:srgbClr val="000000"/>
                  </a:solidFill>
                  <a:latin typeface=" calibri"/>
                </a:defRPr>
              </a:pPr>
            </a:p>
          </c:txPr>
          <c:showLegendKey val="0"/>
          <c:showVal val="1"/>
          <c:showCatName val="0"/>
          <c:showSerName val="0"/>
          <c:showPercent val="0"/>
          <c:showBubbleSize val="0"/>
          <c:showLeaderLines val="1"/>
        </c:dLbls>
        <c:axId val="-2068027336"/>
        <c:axId val="-2113994440"/>
      </c:barChart>
      <c:catAx>
        <c:axId val="-2068027336"/>
        <c:scaling>
          <c:orientation val="minMax"/>
        </c:scaling>
        <c:delete val="0"/>
        <c:axPos val="l"/>
        <c:majorTickMark val="out"/>
        <c:minorTickMark val="none"/>
        <c:tickLblPos val="nextTo"/>
        <c:txPr>
          <a:bodyPr/>
          <a:lstStyle/>
          <a:p>
            <a:pPr>
              <a:defRPr sz="1100" b="1">
                <a:latin typeface="Calibri"/>
              </a:defRPr>
            </a:pPr>
          </a:p>
        </c:txPr>
        <c:crossAx val="-2113994440"/>
        <c:crosses val="autoZero"/>
        <c:auto val="1"/>
        <c:lblAlgn val="ctr"/>
        <c:lblOffset val="100"/>
        <c:noMultiLvlLbl val="0"/>
      </c:catAx>
      <c:valAx>
        <c:axId val="-2113994440"/>
        <c:scaling/>
        <c:delete/>
        <c:axPos val="b"/>
        <c:majorTickMark val="out"/>
        <c:minorTickMark val="none"/>
        <c:tickLblPos val="nextTo"/>
        <c:txPr>
          <a:bodyPr/>
          <a:lstStyle/>
          <a:p>
            <a:pPr>
              <a:defRPr sz="11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Series1</c:v>
                </c:pt>
              </c:strCache>
            </c:strRef>
          </c:tx>
          <c:cat>
            <c:strRef>
              <c:f>Sheet1!$A$2:$A$17</c:f>
              <c:strCache>
                <c:ptCount val="16"/>
                <c:pt idx="0">
                  <c:v>Atos</c:v>
                </c:pt>
                <c:pt idx="1">
                  <c:v>TCS</c:v>
                </c:pt>
                <c:pt idx="2">
                  <c:v>Wipro</c:v>
                </c:pt>
                <c:pt idx="3">
                  <c:v>NTT Data</c:v>
                </c:pt>
                <c:pt idx="4">
                  <c:v>Nesco Resource</c:v>
                </c:pt>
                <c:pt idx="5">
                  <c:v>Sencio Softcon (OPC) Private Limited</c:v>
                </c:pt>
                <c:pt idx="6">
                  <c:v>Vaco Technology</c:v>
                </c:pt>
                <c:pt idx="7">
                  <c:v>HCL</c:v>
                </c:pt>
                <c:pt idx="8">
                  <c:v>ITC Infotech</c:v>
                </c:pt>
                <c:pt idx="9">
                  <c:v>Omega Healthcare</c:v>
                </c:pt>
                <c:pt idx="10">
                  <c:v>LTIMindtree Limited</c:v>
                </c:pt>
                <c:pt idx="11">
                  <c:v>ZINEMIND TECHNOLOGIES PVT LTD</c:v>
                </c:pt>
                <c:pt idx="12">
                  <c:v>CGI Inc.</c:v>
                </c:pt>
                <c:pt idx="13">
                  <c:v>Cognizant</c:v>
                </c:pt>
                <c:pt idx="14">
                  <c:v>Quantiphi, Inc.</c:v>
                </c:pt>
                <c:pt idx="15">
                  <c:v>Others</c:v>
                </c:pt>
              </c:strCache>
            </c:strRef>
          </c:cat>
          <c:val>
            <c:numRef>
              <c:f>Sheet1!$B$2:$B$17</c:f>
              <c:numCache>
                <c:formatCode>General</c:formatCode>
                <c:ptCount val="16"/>
                <c:pt idx="0">
                  <c:v>0.17857142857142858</c:v>
                </c:pt>
                <c:pt idx="1">
                  <c:v>0.044642857142857144</c:v>
                </c:pt>
                <c:pt idx="2">
                  <c:v>0.03571428571428571</c:v>
                </c:pt>
                <c:pt idx="3">
                  <c:v>0.03571428571428571</c:v>
                </c:pt>
                <c:pt idx="4">
                  <c:v>0.03571428571428571</c:v>
                </c:pt>
                <c:pt idx="5">
                  <c:v>0.026785714285714284</c:v>
                </c:pt>
                <c:pt idx="6">
                  <c:v>0.026785714285714284</c:v>
                </c:pt>
                <c:pt idx="7">
                  <c:v>0.026785714285714284</c:v>
                </c:pt>
                <c:pt idx="8">
                  <c:v>0.026785714285714284</c:v>
                </c:pt>
                <c:pt idx="9">
                  <c:v>0.026785714285714284</c:v>
                </c:pt>
                <c:pt idx="10">
                  <c:v>0.017857142857142856</c:v>
                </c:pt>
                <c:pt idx="11">
                  <c:v>0.017857142857142856</c:v>
                </c:pt>
                <c:pt idx="12">
                  <c:v>0.017857142857142856</c:v>
                </c:pt>
                <c:pt idx="13">
                  <c:v>0.017857142857142856</c:v>
                </c:pt>
                <c:pt idx="14">
                  <c:v>0.017857142857142856</c:v>
                </c:pt>
                <c:pt idx="15">
                  <c:v>0.44642857142857145</c:v>
                </c:pt>
              </c:numCache>
            </c:numRef>
          </c:val>
        </c:ser>
        <c:dLbls>
          <c:numFmt formatCode="0%" sourceLinked="0"/>
          <c:txPr>
            <a:bodyPr/>
            <a:lstStyle/>
            <a:p>
              <a:pPr>
                <a:defRPr sz="900" b="1" u="none" i="0">
                  <a:solidFill>
                    <a:srgbClr val="000000"/>
                  </a:solidFill>
                  <a:latin typeface="calibri"/>
                </a:defRPr>
              </a:pPr>
            </a:p>
          </c:txPr>
          <c:showLegendKey val="0"/>
          <c:showVal val="1"/>
          <c:showCatName val="0"/>
          <c:showSerName val="0"/>
          <c:showPercent val="0"/>
          <c:showBubbleSize val="0"/>
          <c:showLeaderLines val="1"/>
        </c:dLbls>
        <c:axId val="-2068027336"/>
        <c:axId val="-2113994440"/>
      </c:barChart>
      <c:catAx>
        <c:axId val="-2068027336"/>
        <c:scaling>
          <c:orientation val="minMax"/>
        </c:scaling>
        <c:delete val="0"/>
        <c:axPos val="b"/>
        <c:majorTickMark val="out"/>
        <c:minorTickMark val="none"/>
        <c:tickLblPos val="nextTo"/>
        <c:txPr>
          <a:bodyPr/>
          <a:lstStyle/>
          <a:p>
            <a:pPr>
              <a:defRPr sz="1100" b="1">
                <a:latin typeface="Calibri"/>
              </a:defRPr>
            </a:pPr>
          </a:p>
        </c:txPr>
        <c:crossAx val="-2113994440"/>
        <c:crosses val="autoZero"/>
        <c:auto val="1"/>
        <c:lblAlgn val="ctr"/>
        <c:lblOffset val="100"/>
        <c:noMultiLvlLbl val="0"/>
      </c:catAx>
      <c:valAx>
        <c:axId val="-2113994440"/>
        <c:scaling/>
        <c:delete/>
        <c:axPos val="l"/>
        <c:majorTickMark val="out"/>
        <c:minorTickMark val="none"/>
        <c:tickLblPos val="nextTo"/>
        <c:txPr>
          <a:bodyPr/>
          <a:lstStyle/>
          <a:p>
            <a:pPr>
              <a:defRPr sz="11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c:date1904 val="0"/>
  <c:chart>
    <c:plotArea>
      <c:barChart>
        <c:barDir val="bar"/>
        <c:grouping val="percentStacked"/>
        <c:ser>
          <c:idx val="0"/>
          <c:order val="0"/>
          <c:tx>
            <c:strRef>
              <c:f>Sheet1!$B$1</c:f>
              <c:strCache>
                <c:ptCount val="1"/>
                <c:pt idx="0">
                  <c:v>Application Development &amp; Maintenance</c:v>
                </c:pt>
              </c:strCache>
            </c:strRef>
          </c:tx>
          <c:cat>
            <c:strRef>
              <c:f>Sheet1!$A$2:$A$2</c:f>
              <c:strCache>
                <c:ptCount val="1"/>
                <c:pt idx="0">
                  <c:v/>
                </c:pt>
              </c:strCache>
            </c:strRef>
          </c:cat>
          <c:val>
            <c:numRef>
              <c:f>Sheet1!$B$2:$B$2</c:f>
              <c:numCache>
                <c:formatCode>General</c:formatCode>
                <c:ptCount val="1"/>
                <c:pt idx="0">
                  <c:v>0.2</c:v>
                </c:pt>
              </c:numCache>
            </c:numRef>
          </c:val>
        </c:ser>
        <c:ser>
          <c:idx val="1"/>
          <c:order val="1"/>
          <c:tx>
            <c:strRef>
              <c:f>Sheet1!$C$1</c:f>
              <c:strCache>
                <c:ptCount val="1"/>
                <c:pt idx="0">
                  <c:v>Data Engineering</c:v>
                </c:pt>
              </c:strCache>
            </c:strRef>
          </c:tx>
          <c:cat>
            <c:strRef>
              <c:f>Sheet1!$A$2:$A$2</c:f>
              <c:strCache>
                <c:ptCount val="1"/>
                <c:pt idx="0">
                  <c:v/>
                </c:pt>
              </c:strCache>
            </c:strRef>
          </c:cat>
          <c:val>
            <c:numRef>
              <c:f>Sheet1!$C$2:$C$2</c:f>
              <c:numCache>
                <c:formatCode>General</c:formatCode>
                <c:ptCount val="1"/>
                <c:pt idx="0">
                  <c:v>0.2</c:v>
                </c:pt>
              </c:numCache>
            </c:numRef>
          </c:val>
        </c:ser>
        <c:ser>
          <c:idx val="2"/>
          <c:order val="2"/>
          <c:tx>
            <c:strRef>
              <c:f>Sheet1!$D$1</c:f>
              <c:strCache>
                <c:ptCount val="1"/>
                <c:pt idx="0">
                  <c:v>Infrastructure Management System</c:v>
                </c:pt>
              </c:strCache>
            </c:strRef>
          </c:tx>
          <c:cat>
            <c:strRef>
              <c:f>Sheet1!$A$2:$A$2</c:f>
              <c:strCache>
                <c:ptCount val="1"/>
                <c:pt idx="0">
                  <c:v/>
                </c:pt>
              </c:strCache>
            </c:strRef>
          </c:cat>
          <c:val>
            <c:numRef>
              <c:f>Sheet1!$D$2:$D$2</c:f>
              <c:numCache>
                <c:formatCode>General</c:formatCode>
                <c:ptCount val="1"/>
                <c:pt idx="0">
                  <c:v>0.2</c:v>
                </c:pt>
              </c:numCache>
            </c:numRef>
          </c:val>
        </c:ser>
        <c:ser>
          <c:idx val="3"/>
          <c:order val="3"/>
          <c:tx>
            <c:strRef>
              <c:f>Sheet1!$E$1</c:f>
              <c:strCache>
                <c:ptCount val="1"/>
                <c:pt idx="0">
                  <c:v>Software Testing</c:v>
                </c:pt>
              </c:strCache>
            </c:strRef>
          </c:tx>
          <c:cat>
            <c:strRef>
              <c:f>Sheet1!$A$2:$A$2</c:f>
              <c:strCache>
                <c:ptCount val="1"/>
                <c:pt idx="0">
                  <c:v/>
                </c:pt>
              </c:strCache>
            </c:strRef>
          </c:cat>
          <c:val>
            <c:numRef>
              <c:f>Sheet1!$E$2:$E$2</c:f>
              <c:numCache>
                <c:formatCode>General</c:formatCode>
                <c:ptCount val="1"/>
                <c:pt idx="0">
                  <c:v>0.2</c:v>
                </c:pt>
              </c:numCache>
            </c:numRef>
          </c:val>
        </c:ser>
        <c:ser>
          <c:idx val="4"/>
          <c:order val="4"/>
          <c:tx>
            <c:strRef>
              <c:f>Sheet1!$F$1</c:f>
              <c:strCache>
                <c:ptCount val="1"/>
                <c:pt idx="0">
                  <c:v>Others</c:v>
                </c:pt>
              </c:strCache>
            </c:strRef>
          </c:tx>
          <c:cat>
            <c:strRef>
              <c:f>Sheet1!$A$2:$A$2</c:f>
              <c:strCache>
                <c:ptCount val="1"/>
                <c:pt idx="0">
                  <c:v/>
                </c:pt>
              </c:strCache>
            </c:strRef>
          </c:cat>
          <c:val>
            <c:numRef>
              <c:f>Sheet1!$F$2:$F$2</c:f>
              <c:numCache>
                <c:formatCode>General</c:formatCode>
                <c:ptCount val="1"/>
                <c:pt idx="0">
                  <c:v>0.2</c:v>
                </c:pt>
              </c:numCache>
            </c:numRef>
          </c:val>
        </c:ser>
        <c:dLbls>
          <c:numFmt formatCode="0%" sourceLinked="0"/>
          <c:txPr>
            <a:bodyPr/>
            <a:lstStyle/>
            <a:p>
              <a:pPr>
                <a:defRPr sz="900" b="1" u="none" i="0">
                  <a:solidFill>
                    <a:srgbClr val="FFFFFF"/>
                  </a:solidFill>
                  <a:latin typeface=" calibri"/>
                </a:defRPr>
              </a:pPr>
            </a:p>
          </c:txPr>
          <c:showLegendKey val="0"/>
          <c:showVal val="1"/>
          <c:showCatName val="0"/>
          <c:showSerName val="0"/>
          <c:showPercent val="0"/>
          <c:showBubbleSize val="0"/>
          <c:showLeaderLines val="1"/>
        </c:dLbls>
        <c:overlap val="100"/>
        <c:axId val="-2068027336"/>
        <c:axId val="-2113994440"/>
      </c:barChart>
      <c:catAx>
        <c:axId val="-2068027336"/>
        <c:scaling>
          <c:orientation val="minMax"/>
        </c:scaling>
        <c:delete val="0"/>
        <c:axPos val="l"/>
        <c:majorTickMark val="out"/>
        <c:minorTickMark val="none"/>
        <c:tickLblPos val="nextTo"/>
        <c:txPr>
          <a:bodyPr/>
          <a:lstStyle/>
          <a:p>
            <a:pPr>
              <a:defRPr sz="1100" b="1">
                <a:latin typeface="Calibri"/>
              </a:defRPr>
            </a:pPr>
          </a:p>
        </c:txPr>
        <c:crossAx val="-2113994440"/>
        <c:crosses val="autoZero"/>
        <c:auto val="1"/>
        <c:lblAlgn val="ctr"/>
        <c:lblOffset val="100"/>
        <c:noMultiLvlLbl val="0"/>
      </c:catAx>
      <c:valAx>
        <c:axId val="-2113994440"/>
        <c:scaling/>
        <c:delete/>
        <c:axPos val="b"/>
        <c:majorTickMark val="out"/>
        <c:minorTickMark val="none"/>
        <c:tickLblPos val="nextTo"/>
        <c:txPr>
          <a:bodyPr/>
          <a:lstStyle/>
          <a:p>
            <a:pPr>
              <a:defRPr sz="1100">
                <a:latin typeface="Calibri"/>
              </a:defRPr>
            </a:pPr>
          </a:p>
        </c:txPr>
        <c:crossAx val="-2068027336"/>
        <c:crosses val="autoZero"/>
      </c:valAx>
    </c:plotArea>
    <c:legend>
      <c:legendPos val="b"/>
      <c:overlay val="0"/>
      <c:txPr>
        <a:bodyPr/>
        <a:lstStyle/>
        <a:p>
          <a:pPr>
            <a:defRPr sz="800">
              <a:latin typeface="Calibri"/>
            </a:defRPr>
          </a:pPr>
        </a:p>
      </c:txPr>
    </c:legend>
    <c:dispBlanksAs val="gap"/>
  </c:chart>
  <c:txPr>
    <a:bodyPr/>
    <a:lstStyle/>
    <a:p>
      <a:pPr>
        <a:defRPr sz="1800"/>
      </a:pPr>
      <a:endParaRPr lang="en-US"/>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c:date1904 val="0"/>
  <c:chart>
    <c:plotArea>
      <c:barChart>
        <c:barDir val="bar"/>
        <c:grouping val="percentStacked"/>
        <c:ser>
          <c:idx val="0"/>
          <c:order val="0"/>
          <c:tx>
            <c:strRef>
              <c:f>Sheet1!$B$1</c:f>
              <c:strCache>
                <c:ptCount val="1"/>
                <c:pt idx="0">
                  <c:v>Project/Programs Management</c:v>
                </c:pt>
              </c:strCache>
            </c:strRef>
          </c:tx>
          <c:cat>
            <c:strRef>
              <c:f>Sheet1!$A$2:$A$2</c:f>
              <c:strCache>
                <c:ptCount val="1"/>
                <c:pt idx="0">
                  <c:v/>
                </c:pt>
              </c:strCache>
            </c:strRef>
          </c:cat>
          <c:val>
            <c:numRef>
              <c:f>Sheet1!$B$2:$B$2</c:f>
              <c:numCache>
                <c:formatCode>General</c:formatCode>
                <c:ptCount val="1"/>
                <c:pt idx="0">
                  <c:v>1</c:v>
                </c:pt>
              </c:numCache>
            </c:numRef>
          </c:val>
        </c:ser>
        <c:dLbls>
          <c:numFmt formatCode="0%" sourceLinked="0"/>
          <c:txPr>
            <a:bodyPr/>
            <a:lstStyle/>
            <a:p>
              <a:pPr>
                <a:defRPr sz="900" b="1" u="none" i="0">
                  <a:solidFill>
                    <a:srgbClr val="FFFFFF"/>
                  </a:solidFill>
                  <a:latin typeface=" calibri"/>
                </a:defRPr>
              </a:pPr>
            </a:p>
          </c:txPr>
          <c:showLegendKey val="0"/>
          <c:showVal val="1"/>
          <c:showCatName val="0"/>
          <c:showSerName val="1"/>
          <c:showPercent val="0"/>
          <c:showBubbleSize val="0"/>
          <c:showLeaderLines val="1"/>
        </c:dLbls>
        <c:overlap val="100"/>
        <c:axId val="-2068027336"/>
        <c:axId val="-2113994440"/>
      </c:barChart>
      <c:catAx>
        <c:axId val="-2068027336"/>
        <c:scaling>
          <c:orientation val="minMax"/>
        </c:scaling>
        <c:delete val="0"/>
        <c:axPos val="l"/>
        <c:majorTickMark val="out"/>
        <c:minorTickMark val="none"/>
        <c:tickLblPos val="nextTo"/>
        <c:txPr>
          <a:bodyPr/>
          <a:lstStyle/>
          <a:p>
            <a:pPr>
              <a:defRPr sz="1100" b="1">
                <a:latin typeface="Calibri"/>
              </a:defRPr>
            </a:pPr>
          </a:p>
        </c:txPr>
        <c:crossAx val="-2113994440"/>
        <c:crosses val="autoZero"/>
        <c:auto val="1"/>
        <c:lblAlgn val="ctr"/>
        <c:lblOffset val="100"/>
        <c:noMultiLvlLbl val="0"/>
      </c:catAx>
      <c:valAx>
        <c:axId val="-2113994440"/>
        <c:scaling/>
        <c:delete/>
        <c:axPos val="b"/>
        <c:majorTickMark val="out"/>
        <c:minorTickMark val="none"/>
        <c:tickLblPos val="nextTo"/>
        <c:txPr>
          <a:bodyPr/>
          <a:lstStyle/>
          <a:p>
            <a:pPr>
              <a:defRPr sz="11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c:date1904 val="0"/>
  <c:chart>
    <c:plotArea>
      <c:barChart>
        <c:barDir val="bar"/>
        <c:grouping val="percentStacked"/>
        <c:ser>
          <c:idx val="0"/>
          <c:order val="0"/>
          <c:tx>
            <c:strRef>
              <c:f>Sheet1!$B$1</c:f>
              <c:strCache>
                <c:ptCount val="1"/>
                <c:pt idx="0">
                  <c:v>Business Intelligence &amp; Analytics</c:v>
                </c:pt>
              </c:strCache>
            </c:strRef>
          </c:tx>
          <c:cat>
            <c:strRef>
              <c:f>Sheet1!$A$2:$A$2</c:f>
              <c:strCache>
                <c:ptCount val="1"/>
                <c:pt idx="0">
                  <c:v/>
                </c:pt>
              </c:strCache>
            </c:strRef>
          </c:cat>
          <c:val>
            <c:numRef>
              <c:f>Sheet1!$B$2:$B$2</c:f>
              <c:numCache>
                <c:formatCode>General</c:formatCode>
                <c:ptCount val="1"/>
                <c:pt idx="0">
                  <c:v>0.25</c:v>
                </c:pt>
              </c:numCache>
            </c:numRef>
          </c:val>
        </c:ser>
        <c:ser>
          <c:idx val="1"/>
          <c:order val="1"/>
          <c:tx>
            <c:strRef>
              <c:f>Sheet1!$C$1</c:f>
              <c:strCache>
                <c:ptCount val="1"/>
                <c:pt idx="0">
                  <c:v>Data Engineering</c:v>
                </c:pt>
              </c:strCache>
            </c:strRef>
          </c:tx>
          <c:cat>
            <c:strRef>
              <c:f>Sheet1!$A$2:$A$2</c:f>
              <c:strCache>
                <c:ptCount val="1"/>
                <c:pt idx="0">
                  <c:v/>
                </c:pt>
              </c:strCache>
            </c:strRef>
          </c:cat>
          <c:val>
            <c:numRef>
              <c:f>Sheet1!$C$2:$C$2</c:f>
              <c:numCache>
                <c:formatCode>General</c:formatCode>
                <c:ptCount val="1"/>
                <c:pt idx="0">
                  <c:v>0.25</c:v>
                </c:pt>
              </c:numCache>
            </c:numRef>
          </c:val>
        </c:ser>
        <c:ser>
          <c:idx val="2"/>
          <c:order val="2"/>
          <c:tx>
            <c:strRef>
              <c:f>Sheet1!$D$1</c:f>
              <c:strCache>
                <c:ptCount val="1"/>
                <c:pt idx="0">
                  <c:v>HRIS &amp; Analytics</c:v>
                </c:pt>
              </c:strCache>
            </c:strRef>
          </c:tx>
          <c:cat>
            <c:strRef>
              <c:f>Sheet1!$A$2:$A$2</c:f>
              <c:strCache>
                <c:ptCount val="1"/>
                <c:pt idx="0">
                  <c:v/>
                </c:pt>
              </c:strCache>
            </c:strRef>
          </c:cat>
          <c:val>
            <c:numRef>
              <c:f>Sheet1!$D$2:$D$2</c:f>
              <c:numCache>
                <c:formatCode>General</c:formatCode>
                <c:ptCount val="1"/>
                <c:pt idx="0">
                  <c:v>0.25</c:v>
                </c:pt>
              </c:numCache>
            </c:numRef>
          </c:val>
        </c:ser>
        <c:ser>
          <c:idx val="3"/>
          <c:order val="3"/>
          <c:tx>
            <c:strRef>
              <c:f>Sheet1!$E$1</c:f>
              <c:strCache>
                <c:ptCount val="1"/>
                <c:pt idx="0">
                  <c:v>Software Testing</c:v>
                </c:pt>
              </c:strCache>
            </c:strRef>
          </c:tx>
          <c:cat>
            <c:strRef>
              <c:f>Sheet1!$A$2:$A$2</c:f>
              <c:strCache>
                <c:ptCount val="1"/>
                <c:pt idx="0">
                  <c:v/>
                </c:pt>
              </c:strCache>
            </c:strRef>
          </c:cat>
          <c:val>
            <c:numRef>
              <c:f>Sheet1!$E$2:$E$2</c:f>
              <c:numCache>
                <c:formatCode>General</c:formatCode>
                <c:ptCount val="1"/>
                <c:pt idx="0">
                  <c:v>0.25</c:v>
                </c:pt>
              </c:numCache>
            </c:numRef>
          </c:val>
        </c:ser>
        <c:dLbls>
          <c:numFmt formatCode="0%" sourceLinked="0"/>
          <c:txPr>
            <a:bodyPr/>
            <a:lstStyle/>
            <a:p>
              <a:pPr>
                <a:defRPr sz="900" b="1" u="none" i="0">
                  <a:solidFill>
                    <a:srgbClr val="FFFFFF"/>
                  </a:solidFill>
                  <a:latin typeface=" calibri"/>
                </a:defRPr>
              </a:pPr>
            </a:p>
          </c:txPr>
          <c:showLegendKey val="0"/>
          <c:showVal val="1"/>
          <c:showCatName val="0"/>
          <c:showSerName val="0"/>
          <c:showPercent val="0"/>
          <c:showBubbleSize val="0"/>
          <c:showLeaderLines val="1"/>
        </c:dLbls>
        <c:overlap val="100"/>
        <c:axId val="-2068027336"/>
        <c:axId val="-2113994440"/>
      </c:barChart>
      <c:catAx>
        <c:axId val="-2068027336"/>
        <c:scaling>
          <c:orientation val="minMax"/>
        </c:scaling>
        <c:delete val="0"/>
        <c:axPos val="l"/>
        <c:majorTickMark val="out"/>
        <c:minorTickMark val="none"/>
        <c:tickLblPos val="nextTo"/>
        <c:txPr>
          <a:bodyPr/>
          <a:lstStyle/>
          <a:p>
            <a:pPr>
              <a:defRPr sz="1100" b="1">
                <a:latin typeface="Calibri"/>
              </a:defRPr>
            </a:pPr>
          </a:p>
        </c:txPr>
        <c:crossAx val="-2113994440"/>
        <c:crosses val="autoZero"/>
        <c:auto val="1"/>
        <c:lblAlgn val="ctr"/>
        <c:lblOffset val="100"/>
        <c:noMultiLvlLbl val="0"/>
      </c:catAx>
      <c:valAx>
        <c:axId val="-2113994440"/>
        <c:scaling/>
        <c:delete/>
        <c:axPos val="b"/>
        <c:majorTickMark val="out"/>
        <c:minorTickMark val="none"/>
        <c:tickLblPos val="nextTo"/>
        <c:txPr>
          <a:bodyPr/>
          <a:lstStyle/>
          <a:p>
            <a:pPr>
              <a:defRPr sz="1100">
                <a:latin typeface="Calibri"/>
              </a:defRPr>
            </a:pPr>
          </a:p>
        </c:txPr>
        <c:crossAx val="-2068027336"/>
        <c:crosses val="autoZero"/>
      </c:valAx>
    </c:plotArea>
    <c:legend>
      <c:legendPos val="b"/>
      <c:overlay val="0"/>
      <c:txPr>
        <a:bodyPr/>
        <a:lstStyle/>
        <a:p>
          <a:pPr>
            <a:defRPr sz="800">
              <a:latin typeface="Calibri"/>
            </a:defRPr>
          </a:pPr>
        </a:p>
      </c:txPr>
    </c:legend>
    <c:dispBlanksAs val="gap"/>
  </c:chart>
  <c:txPr>
    <a:bodyPr/>
    <a:lstStyle/>
    <a:p>
      <a:pPr>
        <a:defRPr sz="1800"/>
      </a:pPr>
      <a:endParaRPr lang="en-US"/>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c:date1904 val="0"/>
  <c:chart>
    <c:plotArea>
      <c:barChart>
        <c:barDir val="bar"/>
        <c:grouping val="percentStacked"/>
        <c:ser>
          <c:idx val="0"/>
          <c:order val="0"/>
          <c:tx>
            <c:strRef>
              <c:f>Sheet1!$B$1</c:f>
              <c:strCache>
                <c:ptCount val="1"/>
                <c:pt idx="0">
                  <c:v>Data Engineering</c:v>
                </c:pt>
              </c:strCache>
            </c:strRef>
          </c:tx>
          <c:cat>
            <c:strRef>
              <c:f>Sheet1!$A$2:$A$2</c:f>
              <c:strCache>
                <c:ptCount val="1"/>
                <c:pt idx="0">
                  <c:v/>
                </c:pt>
              </c:strCache>
            </c:strRef>
          </c:cat>
          <c:val>
            <c:numRef>
              <c:f>Sheet1!$B$2:$B$2</c:f>
              <c:numCache>
                <c:formatCode>General</c:formatCode>
                <c:ptCount val="1"/>
                <c:pt idx="0">
                  <c:v>0.25</c:v>
                </c:pt>
              </c:numCache>
            </c:numRef>
          </c:val>
        </c:ser>
        <c:ser>
          <c:idx val="1"/>
          <c:order val="1"/>
          <c:tx>
            <c:strRef>
              <c:f>Sheet1!$C$1</c:f>
              <c:strCache>
                <c:ptCount val="1"/>
                <c:pt idx="0">
                  <c:v>Application Development &amp; Maintenance</c:v>
                </c:pt>
              </c:strCache>
            </c:strRef>
          </c:tx>
          <c:cat>
            <c:strRef>
              <c:f>Sheet1!$A$2:$A$2</c:f>
              <c:strCache>
                <c:ptCount val="1"/>
                <c:pt idx="0">
                  <c:v/>
                </c:pt>
              </c:strCache>
            </c:strRef>
          </c:cat>
          <c:val>
            <c:numRef>
              <c:f>Sheet1!$C$2:$C$2</c:f>
              <c:numCache>
                <c:formatCode>General</c:formatCode>
                <c:ptCount val="1"/>
                <c:pt idx="0">
                  <c:v>0.15</c:v>
                </c:pt>
              </c:numCache>
            </c:numRef>
          </c:val>
        </c:ser>
        <c:ser>
          <c:idx val="2"/>
          <c:order val="2"/>
          <c:tx>
            <c:strRef>
              <c:f>Sheet1!$D$1</c:f>
              <c:strCache>
                <c:ptCount val="1"/>
                <c:pt idx="0">
                  <c:v>Business Intelligence &amp; Analytics</c:v>
                </c:pt>
              </c:strCache>
            </c:strRef>
          </c:tx>
          <c:cat>
            <c:strRef>
              <c:f>Sheet1!$A$2:$A$2</c:f>
              <c:strCache>
                <c:ptCount val="1"/>
                <c:pt idx="0">
                  <c:v/>
                </c:pt>
              </c:strCache>
            </c:strRef>
          </c:cat>
          <c:val>
            <c:numRef>
              <c:f>Sheet1!$D$2:$D$2</c:f>
              <c:numCache>
                <c:formatCode>General</c:formatCode>
                <c:ptCount val="1"/>
                <c:pt idx="0">
                  <c:v>0.15</c:v>
                </c:pt>
              </c:numCache>
            </c:numRef>
          </c:val>
        </c:ser>
        <c:ser>
          <c:idx val="3"/>
          <c:order val="3"/>
          <c:tx>
            <c:strRef>
              <c:f>Sheet1!$E$1</c:f>
              <c:strCache>
                <c:ptCount val="1"/>
                <c:pt idx="0">
                  <c:v>Project/Programs Management</c:v>
                </c:pt>
              </c:strCache>
            </c:strRef>
          </c:tx>
          <c:cat>
            <c:strRef>
              <c:f>Sheet1!$A$2:$A$2</c:f>
              <c:strCache>
                <c:ptCount val="1"/>
                <c:pt idx="0">
                  <c:v/>
                </c:pt>
              </c:strCache>
            </c:strRef>
          </c:cat>
          <c:val>
            <c:numRef>
              <c:f>Sheet1!$E$2:$E$2</c:f>
              <c:numCache>
                <c:formatCode>General</c:formatCode>
                <c:ptCount val="1"/>
                <c:pt idx="0">
                  <c:v>0.15</c:v>
                </c:pt>
              </c:numCache>
            </c:numRef>
          </c:val>
        </c:ser>
        <c:ser>
          <c:idx val="4"/>
          <c:order val="4"/>
          <c:tx>
            <c:strRef>
              <c:f>Sheet1!$F$1</c:f>
              <c:strCache>
                <c:ptCount val="1"/>
                <c:pt idx="0">
                  <c:v>Others</c:v>
                </c:pt>
              </c:strCache>
            </c:strRef>
          </c:tx>
          <c:cat>
            <c:strRef>
              <c:f>Sheet1!$A$2:$A$2</c:f>
              <c:strCache>
                <c:ptCount val="1"/>
                <c:pt idx="0">
                  <c:v/>
                </c:pt>
              </c:strCache>
            </c:strRef>
          </c:cat>
          <c:val>
            <c:numRef>
              <c:f>Sheet1!$F$2:$F$2</c:f>
              <c:numCache>
                <c:formatCode>General</c:formatCode>
                <c:ptCount val="1"/>
                <c:pt idx="0">
                  <c:v>0.3</c:v>
                </c:pt>
              </c:numCache>
            </c:numRef>
          </c:val>
        </c:ser>
        <c:dLbls>
          <c:numFmt formatCode="0%" sourceLinked="0"/>
          <c:txPr>
            <a:bodyPr/>
            <a:lstStyle/>
            <a:p>
              <a:pPr>
                <a:defRPr sz="900" b="1" u="none" i="0">
                  <a:solidFill>
                    <a:srgbClr val="FFFFFF"/>
                  </a:solidFill>
                  <a:latin typeface=" calibri"/>
                </a:defRPr>
              </a:pPr>
            </a:p>
          </c:txPr>
          <c:showLegendKey val="0"/>
          <c:showVal val="1"/>
          <c:showCatName val="0"/>
          <c:showSerName val="0"/>
          <c:showPercent val="0"/>
          <c:showBubbleSize val="0"/>
          <c:showLeaderLines val="1"/>
        </c:dLbls>
        <c:overlap val="100"/>
        <c:axId val="-2068027336"/>
        <c:axId val="-2113994440"/>
      </c:barChart>
      <c:catAx>
        <c:axId val="-2068027336"/>
        <c:scaling>
          <c:orientation val="minMax"/>
        </c:scaling>
        <c:delete val="0"/>
        <c:axPos val="l"/>
        <c:majorTickMark val="out"/>
        <c:minorTickMark val="none"/>
        <c:tickLblPos val="nextTo"/>
        <c:txPr>
          <a:bodyPr/>
          <a:lstStyle/>
          <a:p>
            <a:pPr>
              <a:defRPr sz="1100" b="1">
                <a:latin typeface="Calibri"/>
              </a:defRPr>
            </a:pPr>
          </a:p>
        </c:txPr>
        <c:crossAx val="-2113994440"/>
        <c:crosses val="autoZero"/>
        <c:auto val="1"/>
        <c:lblAlgn val="ctr"/>
        <c:lblOffset val="100"/>
        <c:noMultiLvlLbl val="0"/>
      </c:catAx>
      <c:valAx>
        <c:axId val="-2113994440"/>
        <c:scaling/>
        <c:delete/>
        <c:axPos val="b"/>
        <c:majorTickMark val="out"/>
        <c:minorTickMark val="none"/>
        <c:tickLblPos val="nextTo"/>
        <c:txPr>
          <a:bodyPr/>
          <a:lstStyle/>
          <a:p>
            <a:pPr>
              <a:defRPr sz="1100">
                <a:latin typeface="Calibri"/>
              </a:defRPr>
            </a:pPr>
          </a:p>
        </c:txPr>
        <c:crossAx val="-2068027336"/>
        <c:crosses val="autoZero"/>
      </c:valAx>
    </c:plotArea>
    <c:legend>
      <c:legendPos val="b"/>
      <c:overlay val="0"/>
      <c:txPr>
        <a:bodyPr/>
        <a:lstStyle/>
        <a:p>
          <a:pPr>
            <a:defRPr sz="800">
              <a:latin typeface="Calibri"/>
            </a:defRPr>
          </a:pPr>
        </a:p>
      </c:txPr>
    </c:legend>
    <c:dispBlanksAs val="gap"/>
  </c:chart>
  <c:txPr>
    <a:bodyPr/>
    <a:lstStyle/>
    <a:p>
      <a:pPr>
        <a:defRPr sz="1800"/>
      </a:pPr>
      <a:endParaRPr lang="en-US"/>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c:date1904 val="0"/>
  <c:chart>
    <c:plotArea>
      <c:barChart>
        <c:barDir val="bar"/>
        <c:grouping val="percentStacked"/>
        <c:ser>
          <c:idx val="0"/>
          <c:order val="0"/>
          <c:tx>
            <c:strRef>
              <c:f>Sheet1!$B$1</c:f>
              <c:strCache>
                <c:ptCount val="1"/>
                <c:pt idx="0">
                  <c:v>Application Development &amp; Maintenance</c:v>
                </c:pt>
              </c:strCache>
            </c:strRef>
          </c:tx>
          <c:cat>
            <c:strRef>
              <c:f>Sheet1!$A$2:$A$2</c:f>
              <c:strCache>
                <c:ptCount val="1"/>
                <c:pt idx="0">
                  <c:v/>
                </c:pt>
              </c:strCache>
            </c:strRef>
          </c:cat>
          <c:val>
            <c:numRef>
              <c:f>Sheet1!$B$2:$B$2</c:f>
              <c:numCache>
                <c:formatCode>General</c:formatCode>
                <c:ptCount val="1"/>
                <c:pt idx="0">
                  <c:v>0.5</c:v>
                </c:pt>
              </c:numCache>
            </c:numRef>
          </c:val>
        </c:ser>
        <c:ser>
          <c:idx val="1"/>
          <c:order val="1"/>
          <c:tx>
            <c:strRef>
              <c:f>Sheet1!$C$1</c:f>
              <c:strCache>
                <c:ptCount val="1"/>
                <c:pt idx="0">
                  <c:v>Data Engineering</c:v>
                </c:pt>
              </c:strCache>
            </c:strRef>
          </c:tx>
          <c:cat>
            <c:strRef>
              <c:f>Sheet1!$A$2:$A$2</c:f>
              <c:strCache>
                <c:ptCount val="1"/>
                <c:pt idx="0">
                  <c:v/>
                </c:pt>
              </c:strCache>
            </c:strRef>
          </c:cat>
          <c:val>
            <c:numRef>
              <c:f>Sheet1!$C$2:$C$2</c:f>
              <c:numCache>
                <c:formatCode>General</c:formatCode>
                <c:ptCount val="1"/>
                <c:pt idx="0">
                  <c:v>0.25</c:v>
                </c:pt>
              </c:numCache>
            </c:numRef>
          </c:val>
        </c:ser>
        <c:ser>
          <c:idx val="2"/>
          <c:order val="2"/>
          <c:tx>
            <c:strRef>
              <c:f>Sheet1!$D$1</c:f>
              <c:strCache>
                <c:ptCount val="1"/>
                <c:pt idx="0">
                  <c:v>System Integration</c:v>
                </c:pt>
              </c:strCache>
            </c:strRef>
          </c:tx>
          <c:cat>
            <c:strRef>
              <c:f>Sheet1!$A$2:$A$2</c:f>
              <c:strCache>
                <c:ptCount val="1"/>
                <c:pt idx="0">
                  <c:v/>
                </c:pt>
              </c:strCache>
            </c:strRef>
          </c:cat>
          <c:val>
            <c:numRef>
              <c:f>Sheet1!$D$2:$D$2</c:f>
              <c:numCache>
                <c:formatCode>General</c:formatCode>
                <c:ptCount val="1"/>
                <c:pt idx="0">
                  <c:v>0.25</c:v>
                </c:pt>
              </c:numCache>
            </c:numRef>
          </c:val>
        </c:ser>
        <c:dLbls>
          <c:numFmt formatCode="0%" sourceLinked="0"/>
          <c:txPr>
            <a:bodyPr/>
            <a:lstStyle/>
            <a:p>
              <a:pPr>
                <a:defRPr sz="900" b="1" u="none" i="0">
                  <a:solidFill>
                    <a:srgbClr val="FFFFFF"/>
                  </a:solidFill>
                  <a:latin typeface=" calibri"/>
                </a:defRPr>
              </a:pPr>
            </a:p>
          </c:txPr>
          <c:showLegendKey val="0"/>
          <c:showVal val="1"/>
          <c:showCatName val="0"/>
          <c:showSerName val="0"/>
          <c:showPercent val="0"/>
          <c:showBubbleSize val="0"/>
          <c:showLeaderLines val="1"/>
        </c:dLbls>
        <c:overlap val="100"/>
        <c:axId val="-2068027336"/>
        <c:axId val="-2113994440"/>
      </c:barChart>
      <c:catAx>
        <c:axId val="-2068027336"/>
        <c:scaling>
          <c:orientation val="minMax"/>
        </c:scaling>
        <c:delete val="0"/>
        <c:axPos val="l"/>
        <c:majorTickMark val="out"/>
        <c:minorTickMark val="none"/>
        <c:tickLblPos val="nextTo"/>
        <c:txPr>
          <a:bodyPr/>
          <a:lstStyle/>
          <a:p>
            <a:pPr>
              <a:defRPr sz="1100" b="1">
                <a:latin typeface="Calibri"/>
              </a:defRPr>
            </a:pPr>
          </a:p>
        </c:txPr>
        <c:crossAx val="-2113994440"/>
        <c:crosses val="autoZero"/>
        <c:auto val="1"/>
        <c:lblAlgn val="ctr"/>
        <c:lblOffset val="100"/>
        <c:noMultiLvlLbl val="0"/>
      </c:catAx>
      <c:valAx>
        <c:axId val="-2113994440"/>
        <c:scaling/>
        <c:delete/>
        <c:axPos val="b"/>
        <c:majorTickMark val="out"/>
        <c:minorTickMark val="none"/>
        <c:tickLblPos val="nextTo"/>
        <c:txPr>
          <a:bodyPr/>
          <a:lstStyle/>
          <a:p>
            <a:pPr>
              <a:defRPr sz="1100">
                <a:latin typeface="Calibri"/>
              </a:defRPr>
            </a:pPr>
          </a:p>
        </c:txPr>
        <c:crossAx val="-2068027336"/>
        <c:crosses val="autoZero"/>
      </c:valAx>
    </c:plotArea>
    <c:legend>
      <c:legendPos val="b"/>
      <c:overlay val="0"/>
      <c:txPr>
        <a:bodyPr/>
        <a:lstStyle/>
        <a:p>
          <a:pPr>
            <a:defRPr sz="800">
              <a:latin typeface="Calibri"/>
            </a:defRPr>
          </a:pPr>
        </a:p>
      </c:txPr>
    </c:legend>
    <c:dispBlanksAs val="gap"/>
  </c:chart>
  <c:txPr>
    <a:bodyPr/>
    <a:lstStyle/>
    <a:p>
      <a:pPr>
        <a:defRPr sz="1800"/>
      </a:pPr>
      <a:endParaRPr lang="en-US"/>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dPt>
            <c:idx val="1"/>
            <c:spPr>
              <a:solidFill>
                <a:srgbClr val="9DDCFF"/>
              </a:solidFill>
            </c:spPr>
          </c:dPt>
          <c:dPt>
            <c:idx val="2"/>
            <c:spPr>
              <a:solidFill>
                <a:srgbClr val="8AC0C0"/>
              </a:solidFill>
            </c:spPr>
          </c:dPt>
          <c:dPt>
            <c:idx val="3"/>
            <c:spPr>
              <a:solidFill>
                <a:srgbClr val="A6A8AC"/>
              </a:solidFill>
            </c:spPr>
          </c:dPt>
          <c:dPt>
            <c:idx val="4"/>
            <c:spPr>
              <a:solidFill>
                <a:srgbClr val="008080"/>
              </a:solidFill>
            </c:spPr>
          </c:dPt>
          <c:dPt>
            <c:idx val="5"/>
            <c:spPr>
              <a:solidFill>
                <a:srgbClr val="0082BF"/>
              </a:solidFill>
            </c:spPr>
          </c:dPt>
          <c:dPt>
            <c:idx val="6"/>
            <c:spPr>
              <a:solidFill>
                <a:srgbClr val="BD614C"/>
              </a:solidFill>
            </c:spPr>
          </c:dPt>
          <c:dPt>
            <c:idx val="7"/>
            <c:spPr>
              <a:solidFill>
                <a:srgbClr val="DBDCDE"/>
              </a:solidFill>
            </c:spPr>
          </c:dPt>
          <c:cat>
            <c:strRef>
              <c:f>Sheet1!$A$2:$A$9</c:f>
              <c:strCache>
                <c:ptCount val="8"/>
                <c:pt idx="0">
                  <c:v>Atos</c:v>
                </c:pt>
                <c:pt idx="1">
                  <c:v>ITC Infotech</c:v>
                </c:pt>
                <c:pt idx="2">
                  <c:v>NTT Data</c:v>
                </c:pt>
                <c:pt idx="3">
                  <c:v>Persistent Systems</c:v>
                </c:pt>
                <c:pt idx="4">
                  <c:v>Atos Syntel Inc.</c:v>
                </c:pt>
                <c:pt idx="5">
                  <c:v>COMPUSOL SOFTWARE</c:v>
                </c:pt>
                <c:pt idx="6">
                  <c:v>Imap Technologies</c:v>
                </c:pt>
                <c:pt idx="7">
                  <c:v>Others</c:v>
                </c:pt>
              </c:strCache>
            </c:strRef>
          </c:cat>
          <c:val>
            <c:numRef>
              <c:f>Sheet1!$B$2:$B$9</c:f>
              <c:numCache>
                <c:formatCode>General</c:formatCode>
                <c:ptCount val="8"/>
                <c:pt idx="0">
                  <c:v>0.14</c:v>
                </c:pt>
                <c:pt idx="1">
                  <c:v>0.1</c:v>
                </c:pt>
                <c:pt idx="2">
                  <c:v>0.1</c:v>
                </c:pt>
                <c:pt idx="3">
                  <c:v>0.05</c:v>
                </c:pt>
                <c:pt idx="4">
                  <c:v>0.05</c:v>
                </c:pt>
                <c:pt idx="5">
                  <c:v>0.05</c:v>
                </c:pt>
                <c:pt idx="6">
                  <c:v>0.05</c:v>
                </c:pt>
                <c:pt idx="7">
                  <c:v>0.48</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dPt>
            <c:idx val="1"/>
            <c:spPr>
              <a:solidFill>
                <a:srgbClr val="9DDCFF"/>
              </a:solidFill>
            </c:spPr>
          </c:dPt>
          <c:dPt>
            <c:idx val="2"/>
            <c:spPr>
              <a:solidFill>
                <a:srgbClr val="8AC0C0"/>
              </a:solidFill>
            </c:spPr>
          </c:dPt>
          <c:dPt>
            <c:idx val="3"/>
            <c:spPr>
              <a:solidFill>
                <a:srgbClr val="A6A8AC"/>
              </a:solidFill>
            </c:spPr>
          </c:dPt>
          <c:dPt>
            <c:idx val="4"/>
            <c:spPr>
              <a:solidFill>
                <a:srgbClr val="008080"/>
              </a:solidFill>
            </c:spPr>
          </c:dPt>
          <c:dPt>
            <c:idx val="5"/>
            <c:spPr>
              <a:solidFill>
                <a:srgbClr val="0082BF"/>
              </a:solidFill>
            </c:spPr>
          </c:dPt>
          <c:dPt>
            <c:idx val="6"/>
            <c:spPr>
              <a:solidFill>
                <a:srgbClr val="BD614C"/>
              </a:solidFill>
            </c:spPr>
          </c:dPt>
          <c:dPt>
            <c:idx val="7"/>
            <c:spPr>
              <a:solidFill>
                <a:srgbClr val="DBDCDE"/>
              </a:solidFill>
            </c:spPr>
          </c:dPt>
          <c:cat>
            <c:strRef>
              <c:f>Sheet1!$A$2:$A$9</c:f>
              <c:strCache>
                <c:ptCount val="8"/>
                <c:pt idx="0">
                  <c:v>Atos</c:v>
                </c:pt>
                <c:pt idx="1">
                  <c:v>Vaco Technology</c:v>
                </c:pt>
                <c:pt idx="2">
                  <c:v>Capgemini</c:v>
                </c:pt>
                <c:pt idx="3">
                  <c:v>Aligned Automation</c:v>
                </c:pt>
                <c:pt idx="4">
                  <c:v>Apexon</c:v>
                </c:pt>
                <c:pt idx="5">
                  <c:v>NTT Data</c:v>
                </c:pt>
                <c:pt idx="6">
                  <c:v>TCS</c:v>
                </c:pt>
                <c:pt idx="7">
                  <c:v>Others</c:v>
                </c:pt>
              </c:strCache>
            </c:strRef>
          </c:cat>
          <c:val>
            <c:numRef>
              <c:f>Sheet1!$B$2:$B$9</c:f>
              <c:numCache>
                <c:formatCode>General</c:formatCode>
                <c:ptCount val="8"/>
                <c:pt idx="0">
                  <c:v>0.33</c:v>
                </c:pt>
                <c:pt idx="1">
                  <c:v>0.13</c:v>
                </c:pt>
                <c:pt idx="2">
                  <c:v>0.07</c:v>
                </c:pt>
                <c:pt idx="3">
                  <c:v>0.07</c:v>
                </c:pt>
                <c:pt idx="4">
                  <c:v>0.07</c:v>
                </c:pt>
                <c:pt idx="5">
                  <c:v>0.07</c:v>
                </c:pt>
                <c:pt idx="6">
                  <c:v>0.07</c:v>
                </c:pt>
                <c:pt idx="7">
                  <c:v>0.2</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dPt>
            <c:idx val="1"/>
            <c:spPr>
              <a:solidFill>
                <a:srgbClr val="9DDCFF"/>
              </a:solidFill>
            </c:spPr>
          </c:dPt>
          <c:dPt>
            <c:idx val="2"/>
            <c:spPr>
              <a:solidFill>
                <a:srgbClr val="8AC0C0"/>
              </a:solidFill>
            </c:spPr>
          </c:dPt>
          <c:dPt>
            <c:idx val="3"/>
            <c:spPr>
              <a:solidFill>
                <a:srgbClr val="A6A8AC"/>
              </a:solidFill>
            </c:spPr>
          </c:dPt>
          <c:dPt>
            <c:idx val="4"/>
            <c:spPr>
              <a:solidFill>
                <a:srgbClr val="008080"/>
              </a:solidFill>
            </c:spPr>
          </c:dPt>
          <c:dPt>
            <c:idx val="5"/>
            <c:spPr>
              <a:solidFill>
                <a:srgbClr val="0082BF"/>
              </a:solidFill>
            </c:spPr>
          </c:dPt>
          <c:dPt>
            <c:idx val="6"/>
            <c:spPr>
              <a:solidFill>
                <a:srgbClr val="BD614C"/>
              </a:solidFill>
            </c:spPr>
          </c:dPt>
          <c:dPt>
            <c:idx val="7"/>
            <c:spPr>
              <a:solidFill>
                <a:srgbClr val="DBDCDE"/>
              </a:solidFill>
            </c:spPr>
          </c:dPt>
          <c:cat>
            <c:strRef>
              <c:f>Sheet1!$A$2:$A$9</c:f>
              <c:strCache>
                <c:ptCount val="8"/>
                <c:pt idx="0">
                  <c:v>Atos</c:v>
                </c:pt>
                <c:pt idx="1">
                  <c:v>LTIMindtree Limited</c:v>
                </c:pt>
                <c:pt idx="2">
                  <c:v>ACI InfoTech</c:v>
                </c:pt>
                <c:pt idx="3">
                  <c:v>Aithent Technologies Private Limited</c:v>
                </c:pt>
                <c:pt idx="4">
                  <c:v>Cogent Infotech</c:v>
                </c:pt>
                <c:pt idx="5">
                  <c:v>Genesis Infocom</c:v>
                </c:pt>
                <c:pt idx="6">
                  <c:v>HCL</c:v>
                </c:pt>
                <c:pt idx="7">
                  <c:v>Others</c:v>
                </c:pt>
              </c:strCache>
            </c:strRef>
          </c:cat>
          <c:val>
            <c:numRef>
              <c:f>Sheet1!$B$2:$B$9</c:f>
              <c:numCache>
                <c:formatCode>General</c:formatCode>
                <c:ptCount val="8"/>
                <c:pt idx="0">
                  <c:v>0.2</c:v>
                </c:pt>
                <c:pt idx="1">
                  <c:v>0.13</c:v>
                </c:pt>
                <c:pt idx="2">
                  <c:v>0.07</c:v>
                </c:pt>
                <c:pt idx="3">
                  <c:v>0.07</c:v>
                </c:pt>
                <c:pt idx="4">
                  <c:v>0.07</c:v>
                </c:pt>
                <c:pt idx="5">
                  <c:v>0.07</c:v>
                </c:pt>
                <c:pt idx="6">
                  <c:v>0.07</c:v>
                </c:pt>
                <c:pt idx="7">
                  <c:v>0.33</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dPt>
            <c:idx val="1"/>
            <c:spPr>
              <a:solidFill>
                <a:srgbClr val="9DDCFF"/>
              </a:solidFill>
            </c:spPr>
          </c:dPt>
          <c:dPt>
            <c:idx val="2"/>
            <c:spPr>
              <a:solidFill>
                <a:srgbClr val="8AC0C0"/>
              </a:solidFill>
            </c:spPr>
          </c:dPt>
          <c:dPt>
            <c:idx val="3"/>
            <c:spPr>
              <a:solidFill>
                <a:srgbClr val="A6A8AC"/>
              </a:solidFill>
            </c:spPr>
          </c:dPt>
          <c:dPt>
            <c:idx val="4"/>
            <c:spPr>
              <a:solidFill>
                <a:srgbClr val="008080"/>
              </a:solidFill>
            </c:spPr>
          </c:dPt>
          <c:dPt>
            <c:idx val="5"/>
            <c:spPr>
              <a:solidFill>
                <a:srgbClr val="0082BF"/>
              </a:solidFill>
            </c:spPr>
          </c:dPt>
          <c:dPt>
            <c:idx val="6"/>
            <c:spPr>
              <a:solidFill>
                <a:srgbClr val="BD614C"/>
              </a:solidFill>
            </c:spPr>
          </c:dPt>
          <c:dPt>
            <c:idx val="7"/>
            <c:spPr>
              <a:solidFill>
                <a:srgbClr val="DBDCDE"/>
              </a:solidFill>
            </c:spPr>
          </c:dPt>
          <c:cat>
            <c:strRef>
              <c:f>Sheet1!$A$2:$A$9</c:f>
              <c:strCache>
                <c:ptCount val="8"/>
                <c:pt idx="0">
                  <c:v>Nesco Resource</c:v>
                </c:pt>
                <c:pt idx="1">
                  <c:v>Atos</c:v>
                </c:pt>
                <c:pt idx="2">
                  <c:v>Cisco Systems, Inc.</c:v>
                </c:pt>
                <c:pt idx="3">
                  <c:v>Geonamic Systems</c:v>
                </c:pt>
                <c:pt idx="4">
                  <c:v>Publicis Groupe S.A.</c:v>
                </c:pt>
                <c:pt idx="5">
                  <c:v>SpringML</c:v>
                </c:pt>
                <c:pt idx="6">
                  <c:v>Tegria</c:v>
                </c:pt>
                <c:pt idx="7">
                  <c:v>Others</c:v>
                </c:pt>
              </c:strCache>
            </c:strRef>
          </c:cat>
          <c:val>
            <c:numRef>
              <c:f>Sheet1!$B$2:$B$9</c:f>
              <c:numCache>
                <c:formatCode>General</c:formatCode>
                <c:ptCount val="8"/>
                <c:pt idx="0">
                  <c:v>0.31</c:v>
                </c:pt>
                <c:pt idx="1">
                  <c:v>0.23</c:v>
                </c:pt>
                <c:pt idx="2">
                  <c:v>0.08</c:v>
                </c:pt>
                <c:pt idx="3">
                  <c:v>0.08</c:v>
                </c:pt>
                <c:pt idx="4">
                  <c:v>0.08</c:v>
                </c:pt>
                <c:pt idx="5">
                  <c:v>0.08</c:v>
                </c:pt>
                <c:pt idx="6">
                  <c:v>0.08</c:v>
                </c:pt>
                <c:pt idx="7">
                  <c:v>0.08</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dPt>
            <c:idx val="1"/>
            <c:spPr>
              <a:solidFill>
                <a:srgbClr val="9DDCFF"/>
              </a:solidFill>
            </c:spPr>
          </c:dPt>
          <c:dPt>
            <c:idx val="2"/>
            <c:spPr>
              <a:solidFill>
                <a:srgbClr val="8AC0C0"/>
              </a:solidFill>
            </c:spPr>
          </c:dPt>
          <c:dPt>
            <c:idx val="3"/>
            <c:spPr>
              <a:solidFill>
                <a:srgbClr val="A6A8AC"/>
              </a:solidFill>
            </c:spPr>
          </c:dPt>
          <c:dPt>
            <c:idx val="4"/>
            <c:spPr>
              <a:solidFill>
                <a:srgbClr val="008080"/>
              </a:solidFill>
            </c:spPr>
          </c:dPt>
          <c:dPt>
            <c:idx val="5"/>
            <c:spPr>
              <a:solidFill>
                <a:srgbClr val="0082BF"/>
              </a:solidFill>
            </c:spPr>
          </c:dPt>
          <c:cat>
            <c:strRef>
              <c:f>Sheet1!$A$2:$A$7</c:f>
              <c:strCache>
                <c:ptCount val="6"/>
                <c:pt idx="0">
                  <c:v>Atos</c:v>
                </c:pt>
                <c:pt idx="1">
                  <c:v>CGI Inc.</c:v>
                </c:pt>
                <c:pt idx="2">
                  <c:v>Sencio Softcon (OPC) Private Limited</c:v>
                </c:pt>
                <c:pt idx="3">
                  <c:v>HCL</c:v>
                </c:pt>
                <c:pt idx="4">
                  <c:v>TCS</c:v>
                </c:pt>
                <c:pt idx="5">
                  <c:v>ZINEMIND TECHNOLOGIES PVT LTD</c:v>
                </c:pt>
              </c:strCache>
            </c:strRef>
          </c:cat>
          <c:val>
            <c:numRef>
              <c:f>Sheet1!$B$2:$B$7</c:f>
              <c:numCache>
                <c:formatCode>General</c:formatCode>
                <c:ptCount val="6"/>
                <c:pt idx="0">
                  <c:v>0.22</c:v>
                </c:pt>
                <c:pt idx="1">
                  <c:v>0.22</c:v>
                </c:pt>
                <c:pt idx="2">
                  <c:v>0.22</c:v>
                </c:pt>
                <c:pt idx="3">
                  <c:v>0.11</c:v>
                </c:pt>
                <c:pt idx="4">
                  <c:v>0.11</c:v>
                </c:pt>
                <c:pt idx="5">
                  <c:v>0.11</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dPt>
            <c:idx val="1"/>
            <c:spPr>
              <a:solidFill>
                <a:srgbClr val="9DDCFF"/>
              </a:solidFill>
            </c:spPr>
          </c:dPt>
          <c:dPt>
            <c:idx val="2"/>
            <c:spPr>
              <a:solidFill>
                <a:srgbClr val="8AC0C0"/>
              </a:solidFill>
            </c:spPr>
          </c:dPt>
          <c:dPt>
            <c:idx val="3"/>
            <c:spPr>
              <a:solidFill>
                <a:srgbClr val="A6A8AC"/>
              </a:solidFill>
            </c:spPr>
          </c:dPt>
          <c:dPt>
            <c:idx val="4"/>
            <c:spPr>
              <a:solidFill>
                <a:srgbClr val="008080"/>
              </a:solidFill>
            </c:spPr>
          </c:dPt>
          <c:dPt>
            <c:idx val="5"/>
            <c:spPr>
              <a:solidFill>
                <a:srgbClr val="0082BF"/>
              </a:solidFill>
            </c:spPr>
          </c:dPt>
          <c:dPt>
            <c:idx val="6"/>
            <c:spPr>
              <a:solidFill>
                <a:srgbClr val="BD614C"/>
              </a:solidFill>
            </c:spPr>
          </c:dPt>
          <c:dPt>
            <c:idx val="7"/>
            <c:spPr>
              <a:solidFill>
                <a:srgbClr val="DBDCDE"/>
              </a:solidFill>
            </c:spPr>
          </c:dPt>
          <c:cat>
            <c:strRef>
              <c:f>Sheet1!$A$2:$A$9</c:f>
              <c:strCache>
                <c:ptCount val="8"/>
                <c:pt idx="0">
                  <c:v>Atos</c:v>
                </c:pt>
                <c:pt idx="1">
                  <c:v>CL Infotech Private Limited</c:v>
                </c:pt>
                <c:pt idx="2">
                  <c:v>Cognizant</c:v>
                </c:pt>
                <c:pt idx="3">
                  <c:v>Dotsquares Ltd.</c:v>
                </c:pt>
                <c:pt idx="4">
                  <c:v>IRIS Digital</c:v>
                </c:pt>
                <c:pt idx="5">
                  <c:v>Omega Healthcare</c:v>
                </c:pt>
                <c:pt idx="6">
                  <c:v>Pixel Dreams India Pvt. Ltd.</c:v>
                </c:pt>
                <c:pt idx="7">
                  <c:v>Others</c:v>
                </c:pt>
              </c:strCache>
            </c:strRef>
          </c:cat>
          <c:val>
            <c:numRef>
              <c:f>Sheet1!$B$2:$B$9</c:f>
              <c:numCache>
                <c:formatCode>General</c:formatCode>
                <c:ptCount val="8"/>
                <c:pt idx="0">
                  <c:v>0.11</c:v>
                </c:pt>
                <c:pt idx="1">
                  <c:v>0.11</c:v>
                </c:pt>
                <c:pt idx="2">
                  <c:v>0.11</c:v>
                </c:pt>
                <c:pt idx="3">
                  <c:v>0.11</c:v>
                </c:pt>
                <c:pt idx="4">
                  <c:v>0.11</c:v>
                </c:pt>
                <c:pt idx="5">
                  <c:v>0.11</c:v>
                </c:pt>
                <c:pt idx="6">
                  <c:v>0.11</c:v>
                </c:pt>
                <c:pt idx="7">
                  <c:v>0.22</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dPt>
            <c:idx val="1"/>
            <c:spPr>
              <a:solidFill>
                <a:srgbClr val="9DDCFF"/>
              </a:solidFill>
            </c:spPr>
          </c:dPt>
          <c:dPt>
            <c:idx val="2"/>
            <c:spPr>
              <a:solidFill>
                <a:srgbClr val="8AC0C0"/>
              </a:solidFill>
            </c:spPr>
          </c:dPt>
          <c:dPt>
            <c:idx val="3"/>
            <c:spPr>
              <a:solidFill>
                <a:srgbClr val="A6A8AC"/>
              </a:solidFill>
            </c:spPr>
          </c:dPt>
          <c:cat>
            <c:strRef>
              <c:f>Sheet1!$A$2:$A$5</c:f>
              <c:strCache>
                <c:ptCount val="4"/>
                <c:pt idx="0">
                  <c:v>Accenture</c:v>
                </c:pt>
                <c:pt idx="1">
                  <c:v>Cognizant</c:v>
                </c:pt>
                <c:pt idx="2">
                  <c:v>NTT Data</c:v>
                </c:pt>
                <c:pt idx="3">
                  <c:v>TCS</c:v>
                </c:pt>
              </c:strCache>
            </c:strRef>
          </c:cat>
          <c:val>
            <c:numRef>
              <c:f>Sheet1!$B$2:$B$5</c:f>
              <c:numCache>
                <c:formatCode>General</c:formatCode>
                <c:ptCount val="4"/>
                <c:pt idx="0">
                  <c:v>0.25</c:v>
                </c:pt>
                <c:pt idx="1">
                  <c:v>0.25</c:v>
                </c:pt>
                <c:pt idx="2">
                  <c:v>0.25</c:v>
                </c:pt>
                <c:pt idx="3">
                  <c:v>0.25</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dPt>
            <c:idx val="1"/>
            <c:spPr>
              <a:solidFill>
                <a:srgbClr val="9DDCFF"/>
              </a:solidFill>
            </c:spPr>
          </c:dPt>
          <c:dPt>
            <c:idx val="2"/>
            <c:spPr>
              <a:solidFill>
                <a:srgbClr val="8AC0C0"/>
              </a:solidFill>
            </c:spPr>
          </c:dPt>
          <c:dPt>
            <c:idx val="3"/>
            <c:spPr>
              <a:solidFill>
                <a:srgbClr val="A6A8AC"/>
              </a:solidFill>
            </c:spPr>
          </c:dPt>
          <c:cat>
            <c:strRef>
              <c:f>Sheet1!$A$2:$A$5</c:f>
              <c:strCache>
                <c:ptCount val="4"/>
                <c:pt idx="0">
                  <c:v>Cambay Healthcare</c:v>
                </c:pt>
                <c:pt idx="1">
                  <c:v>Emonics Technologies Private Limited</c:v>
                </c:pt>
                <c:pt idx="2">
                  <c:v>ICONMA, L.L.C</c:v>
                </c:pt>
                <c:pt idx="3">
                  <c:v>LanceSoft</c:v>
                </c:pt>
              </c:strCache>
            </c:strRef>
          </c:cat>
          <c:val>
            <c:numRef>
              <c:f>Sheet1!$B$2:$B$5</c:f>
              <c:numCache>
                <c:formatCode>General</c:formatCode>
                <c:ptCount val="4"/>
                <c:pt idx="0">
                  <c:v>0.25</c:v>
                </c:pt>
                <c:pt idx="1">
                  <c:v>0.25</c:v>
                </c:pt>
                <c:pt idx="2">
                  <c:v>0.25</c:v>
                </c:pt>
                <c:pt idx="3">
                  <c:v>0.25</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dPt>
            <c:idx val="1"/>
            <c:spPr>
              <a:solidFill>
                <a:srgbClr val="9DDCFF"/>
              </a:solidFill>
            </c:spPr>
          </c:dPt>
          <c:dPt>
            <c:idx val="2"/>
            <c:spPr>
              <a:solidFill>
                <a:srgbClr val="8AC0C0"/>
              </a:solidFill>
            </c:spPr>
          </c:dPt>
          <c:cat>
            <c:strRef>
              <c:f>Sheet1!$A$2:$A$4</c:f>
              <c:strCache>
                <c:ptCount val="3"/>
                <c:pt idx="0">
                  <c:v>City Wide Facility Solutions</c:v>
                </c:pt>
                <c:pt idx="1">
                  <c:v>Conduent, Inc.</c:v>
                </c:pt>
                <c:pt idx="2">
                  <c:v>Evntiv.</c:v>
                </c:pt>
              </c:strCache>
            </c:strRef>
          </c:cat>
          <c:val>
            <c:numRef>
              <c:f>Sheet1!$B$2:$B$4</c:f>
              <c:numCache>
                <c:formatCode>General</c:formatCode>
                <c:ptCount val="3"/>
                <c:pt idx="0">
                  <c:v>0.33</c:v>
                </c:pt>
                <c:pt idx="1">
                  <c:v>0.33</c:v>
                </c:pt>
                <c:pt idx="2">
                  <c:v>0.33</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dPt>
            <c:idx val="1"/>
            <c:spPr>
              <a:solidFill>
                <a:srgbClr val="9DDCFF"/>
              </a:solidFill>
            </c:spPr>
          </c:dPt>
          <c:dPt>
            <c:idx val="2"/>
            <c:spPr>
              <a:solidFill>
                <a:srgbClr val="8AC0C0"/>
              </a:solidFill>
            </c:spPr>
          </c:dPt>
          <c:cat>
            <c:strRef>
              <c:f>Sheet1!$A$2:$A$4</c:f>
              <c:strCache>
                <c:ptCount val="3"/>
                <c:pt idx="0">
                  <c:v>Atos</c:v>
                </c:pt>
                <c:pt idx="1">
                  <c:v>Atos Syntel Inc.</c:v>
                </c:pt>
                <c:pt idx="2">
                  <c:v>Omega Healthcare</c:v>
                </c:pt>
              </c:strCache>
            </c:strRef>
          </c:cat>
          <c:val>
            <c:numRef>
              <c:f>Sheet1!$B$2:$B$4</c:f>
              <c:numCache>
                <c:formatCode>General</c:formatCode>
                <c:ptCount val="3"/>
                <c:pt idx="0">
                  <c:v>0.33</c:v>
                </c:pt>
                <c:pt idx="1">
                  <c:v>0.33</c:v>
                </c:pt>
                <c:pt idx="2">
                  <c:v>0.33</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cat>
            <c:strRef>
              <c:f>Sheet1!$A$2:$A$2</c:f>
              <c:strCache>
                <c:ptCount val="1"/>
                <c:pt idx="0">
                  <c:v>Quantiphi, Inc.</c:v>
                </c:pt>
              </c:strCache>
            </c:strRef>
          </c:cat>
          <c:val>
            <c:numRef>
              <c:f>Sheet1!$B$2:$B$2</c:f>
              <c:numCache>
                <c:formatCode>General</c:formatCode>
                <c:ptCount val="1"/>
                <c:pt idx="0">
                  <c:v>1.0</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dPt>
            <c:idx val="1"/>
            <c:spPr>
              <a:solidFill>
                <a:srgbClr val="9DDCFF"/>
              </a:solidFill>
            </c:spPr>
          </c:dPt>
          <c:cat>
            <c:strRef>
              <c:f>Sheet1!$A$2:$A$3</c:f>
              <c:strCache>
                <c:ptCount val="2"/>
                <c:pt idx="0">
                  <c:v>Exhale Tech Systems</c:v>
                </c:pt>
                <c:pt idx="1">
                  <c:v>ICONIC E-TECH</c:v>
                </c:pt>
              </c:strCache>
            </c:strRef>
          </c:cat>
          <c:val>
            <c:numRef>
              <c:f>Sheet1!$B$2:$B$3</c:f>
              <c:numCache>
                <c:formatCode>General</c:formatCode>
                <c:ptCount val="2"/>
                <c:pt idx="0">
                  <c:v>0.5</c:v>
                </c:pt>
                <c:pt idx="1">
                  <c:v>0.5</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dPt>
            <c:idx val="1"/>
            <c:spPr>
              <a:solidFill>
                <a:srgbClr val="9DDCFF"/>
              </a:solidFill>
            </c:spPr>
          </c:dPt>
          <c:cat>
            <c:strRef>
              <c:f>Sheet1!$A$2:$A$3</c:f>
              <c:strCache>
                <c:ptCount val="2"/>
                <c:pt idx="0">
                  <c:v>Auxis, LLC</c:v>
                </c:pt>
                <c:pt idx="1">
                  <c:v>ITC Infotech</c:v>
                </c:pt>
              </c:strCache>
            </c:strRef>
          </c:cat>
          <c:val>
            <c:numRef>
              <c:f>Sheet1!$B$2:$B$3</c:f>
              <c:numCache>
                <c:formatCode>General</c:formatCode>
                <c:ptCount val="2"/>
                <c:pt idx="0">
                  <c:v>0.5</c:v>
                </c:pt>
                <c:pt idx="1">
                  <c:v>0.5</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cat>
            <c:strRef>
              <c:f>Sheet1!$A$2:$A$2</c:f>
              <c:strCache>
                <c:ptCount val="1"/>
                <c:pt idx="0">
                  <c:v>Auxis, LLC</c:v>
                </c:pt>
              </c:strCache>
            </c:strRef>
          </c:cat>
          <c:val>
            <c:numRef>
              <c:f>Sheet1!$B$2:$B$2</c:f>
              <c:numCache>
                <c:formatCode>General</c:formatCode>
                <c:ptCount val="1"/>
                <c:pt idx="0">
                  <c:v>1.0</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cat>
            <c:strRef>
              <c:f>Sheet1!$A$2:$A$2</c:f>
              <c:strCache>
                <c:ptCount val="1"/>
                <c:pt idx="0">
                  <c:v>Omega Healthcare</c:v>
                </c:pt>
              </c:strCache>
            </c:strRef>
          </c:cat>
          <c:val>
            <c:numRef>
              <c:f>Sheet1!$B$2:$B$2</c:f>
              <c:numCache>
                <c:formatCode>General</c:formatCode>
                <c:ptCount val="1"/>
                <c:pt idx="0">
                  <c:v>1.0</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cat>
            <c:strRef>
              <c:f>Sheet1!$A$2:$A$2</c:f>
              <c:strCache>
                <c:ptCount val="1"/>
                <c:pt idx="0">
                  <c:v>HCL</c:v>
                </c:pt>
              </c:strCache>
            </c:strRef>
          </c:cat>
          <c:val>
            <c:numRef>
              <c:f>Sheet1!$B$2:$B$2</c:f>
              <c:numCache>
                <c:formatCode>General</c:formatCode>
                <c:ptCount val="1"/>
                <c:pt idx="0">
                  <c:v>1.0</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cat>
            <c:strRef>
              <c:f>Sheet1!$A$2:$A$2</c:f>
              <c:strCache>
                <c:ptCount val="1"/>
                <c:pt idx="0">
                  <c:v>Allied Universal</c:v>
                </c:pt>
              </c:strCache>
            </c:strRef>
          </c:cat>
          <c:val>
            <c:numRef>
              <c:f>Sheet1!$B$2:$B$2</c:f>
              <c:numCache>
                <c:formatCode>General</c:formatCode>
                <c:ptCount val="1"/>
                <c:pt idx="0">
                  <c:v>1.0</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cat>
            <c:strRef>
              <c:f>Sheet1!$A$2:$A$2</c:f>
              <c:strCache>
                <c:ptCount val="1"/>
                <c:pt idx="0">
                  <c:v>ICONMA, L.L.C</c:v>
                </c:pt>
              </c:strCache>
            </c:strRef>
          </c:cat>
          <c:val>
            <c:numRef>
              <c:f>Sheet1!$B$2:$B$2</c:f>
              <c:numCache>
                <c:formatCode>General</c:formatCode>
                <c:ptCount val="1"/>
                <c:pt idx="0">
                  <c:v>1.0</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cat>
            <c:strRef>
              <c:f>Sheet1!$A$2:$A$2</c:f>
              <c:strCache>
                <c:ptCount val="1"/>
                <c:pt idx="0">
                  <c:v>Wipro</c:v>
                </c:pt>
              </c:strCache>
            </c:strRef>
          </c:cat>
          <c:val>
            <c:numRef>
              <c:f>Sheet1!$B$2:$B$2</c:f>
              <c:numCache>
                <c:formatCode>General</c:formatCode>
                <c:ptCount val="1"/>
                <c:pt idx="0">
                  <c:v>1.0</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cat>
            <c:strRef>
              <c:f>Sheet1!$A$2:$A$2</c:f>
              <c:strCache>
                <c:ptCount val="1"/>
                <c:pt idx="0">
                  <c:v>Atos</c:v>
                </c:pt>
              </c:strCache>
            </c:strRef>
          </c:cat>
          <c:val>
            <c:numRef>
              <c:f>Sheet1!$B$2:$B$2</c:f>
              <c:numCache>
                <c:formatCode>General</c:formatCode>
                <c:ptCount val="1"/>
                <c:pt idx="0">
                  <c:v>1.0</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
    <cx:plotArea>
      <cx:plotAreaRegion/>
    </cx:plotArea>
  </cx:chart>
</cx:chartSpac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withinLinear" id="14">
  <a:schemeClr val="accent1"/>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03FCA3-7CA6-4440-8C57-E91ADCE33D5B}" type="datetimeFigureOut">
              <a:rPr lang="en-IN" smtClean="0"/>
              <a:t>21/04/25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56987C-A26B-4B34-8162-4C39B918832B}" type="slidenum">
              <a:rPr lang="en-IN" smtClean="0"/>
              <a:t>‹#›</a:t>
            </a:fld>
            <a:endParaRPr lang="en-IN"/>
          </a:p>
        </p:txBody>
      </p:sp>
    </p:spTree>
    <p:extLst>
      <p:ext uri="{BB962C8B-B14F-4D97-AF65-F5344CB8AC3E}">
        <p14:creationId xmlns:p14="http://schemas.microsoft.com/office/powerpoint/2010/main" val="2173562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twitter.com/draupplatform" TargetMode="External"/><Relationship Id="rId7" Type="http://schemas.openxmlformats.org/officeDocument/2006/relationships/hyperlink" Target="https://www.linkedin.com/company/draupplatform/" TargetMode="External"/><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hyperlink" Target="https://www.facebook.com/DraupPlatform/" TargetMode="External"/><Relationship Id="rId4" Type="http://schemas.openxmlformats.org/officeDocument/2006/relationships/image" Target="../media/image4.png"/><Relationship Id="rId9"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endParaRPr lang="en-GB">
              <a:solidFill>
                <a:prstClr val="black">
                  <a:tint val="75000"/>
                </a:prstClr>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64FE6A2-F2BC-417D-8520-7091C289CAA8}" type="slidenum">
              <a:rPr lang="en-GB" smtClean="0">
                <a:solidFill>
                  <a:prstClr val="black">
                    <a:tint val="75000"/>
                  </a:prstClr>
                </a:solidFill>
              </a:rPr>
              <a:pPr/>
              <a:t>‹#›</a:t>
            </a:fld>
            <a:endParaRPr lang="en-GB">
              <a:solidFill>
                <a:prstClr val="black">
                  <a:tint val="75000"/>
                </a:prstClr>
              </a:solidFill>
            </a:endParaRPr>
          </a:p>
        </p:txBody>
      </p:sp>
      <p:pic>
        <p:nvPicPr>
          <p:cNvPr id="8" name="Picture 7" descr="A close up of a map&#10;&#10;Description automatically generated">
            <a:extLst>
              <a:ext uri="{FF2B5EF4-FFF2-40B4-BE49-F238E27FC236}">
                <a16:creationId xmlns:a16="http://schemas.microsoft.com/office/drawing/2014/main" id="{EBFDFE27-C49B-46E9-8015-6AA39BD720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625" y="16625"/>
            <a:ext cx="12192000" cy="6858000"/>
          </a:xfrm>
          <a:prstGeom prst="rect">
            <a:avLst/>
          </a:prstGeom>
        </p:spPr>
      </p:pic>
    </p:spTree>
    <p:extLst>
      <p:ext uri="{BB962C8B-B14F-4D97-AF65-F5344CB8AC3E}">
        <p14:creationId xmlns:p14="http://schemas.microsoft.com/office/powerpoint/2010/main" val="51656980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669F52-3026-8345-8A71-18163021C1A5}"/>
              </a:ext>
            </a:extLst>
          </p:cNvPr>
          <p:cNvSpPr txBox="1"/>
          <p:nvPr userDrawn="1"/>
        </p:nvSpPr>
        <p:spPr>
          <a:xfrm rot="16200000">
            <a:off x="9450233" y="2382469"/>
            <a:ext cx="5200650" cy="261610"/>
          </a:xfrm>
          <a:prstGeom prst="rect">
            <a:avLst/>
          </a:prstGeom>
          <a:noFill/>
        </p:spPr>
        <p:txBody>
          <a:bodyPr wrap="square" rtlCol="0">
            <a:spAutoFit/>
          </a:bodyPr>
          <a:lstStyle/>
          <a:p>
            <a:r>
              <a:rPr lang="en-US" sz="1100" i="1" dirty="0">
                <a:solidFill>
                  <a:schemeClr val="accent3">
                    <a:lumMod val="75000"/>
                    <a:alpha val="26000"/>
                  </a:schemeClr>
                </a:solidFill>
                <a:latin typeface="Arial" panose="020B0604020202020204" pitchFamily="34" charset="0"/>
                <a:cs typeface="Arial" panose="020B0604020202020204" pitchFamily="34" charset="0"/>
              </a:rPr>
              <a:t>Copyright © 2025 Draup. All Rights Reserved.</a:t>
            </a:r>
          </a:p>
        </p:txBody>
      </p:sp>
      <p:sp>
        <p:nvSpPr>
          <p:cNvPr id="4" name="TextBox 3">
            <a:extLst>
              <a:ext uri="{FF2B5EF4-FFF2-40B4-BE49-F238E27FC236}">
                <a16:creationId xmlns:a16="http://schemas.microsoft.com/office/drawing/2014/main" id="{C7841455-A698-D842-A805-63F09E1CC966}"/>
              </a:ext>
            </a:extLst>
          </p:cNvPr>
          <p:cNvSpPr txBox="1"/>
          <p:nvPr userDrawn="1"/>
        </p:nvSpPr>
        <p:spPr>
          <a:xfrm>
            <a:off x="1233714" y="2423886"/>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16601078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7D7483-1B31-4EF1-BDF7-A296F07CB3AB}"/>
              </a:ext>
            </a:extLst>
          </p:cNvPr>
          <p:cNvSpPr>
            <a:spLocks noGrp="1"/>
          </p:cNvSpPr>
          <p:nvPr>
            <p:ph type="title"/>
          </p:nvPr>
        </p:nvSpPr>
        <p:spPr>
          <a:xfrm>
            <a:off x="463296" y="0"/>
            <a:ext cx="9631680" cy="806824"/>
          </a:xfrm>
          <a:prstGeom prst="rect">
            <a:avLst/>
          </a:prstGeom>
        </p:spPr>
        <p:txBody>
          <a:bodyPr anchor="ctr" anchorCtr="0">
            <a:normAutofit/>
          </a:bodyPr>
          <a:lstStyle>
            <a:lvl1pPr>
              <a:defRPr sz="2000" b="1">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r>
              <a:rPr lang="en-US"/>
              <a:t>Click to edit Master title style</a:t>
            </a:r>
          </a:p>
        </p:txBody>
      </p:sp>
      <p:sp>
        <p:nvSpPr>
          <p:cNvPr id="2" name="TextBox 1">
            <a:extLst>
              <a:ext uri="{FF2B5EF4-FFF2-40B4-BE49-F238E27FC236}">
                <a16:creationId xmlns:a16="http://schemas.microsoft.com/office/drawing/2014/main" id="{FD537508-6BD2-5AC5-0544-76FFAE563D30}"/>
              </a:ext>
            </a:extLst>
          </p:cNvPr>
          <p:cNvSpPr txBox="1"/>
          <p:nvPr userDrawn="1"/>
        </p:nvSpPr>
        <p:spPr>
          <a:xfrm rot="16200000">
            <a:off x="9450233" y="2382469"/>
            <a:ext cx="5200650" cy="261610"/>
          </a:xfrm>
          <a:prstGeom prst="rect">
            <a:avLst/>
          </a:prstGeom>
          <a:noFill/>
        </p:spPr>
        <p:txBody>
          <a:bodyPr wrap="square" rtlCol="0">
            <a:spAutoFit/>
          </a:bodyPr>
          <a:lstStyle/>
          <a:p>
            <a:r>
              <a:rPr lang="en-US" sz="1100" i="1" dirty="0">
                <a:solidFill>
                  <a:schemeClr val="accent3">
                    <a:lumMod val="75000"/>
                    <a:alpha val="26000"/>
                  </a:schemeClr>
                </a:solidFill>
                <a:latin typeface="Arial" panose="020B0604020202020204" pitchFamily="34" charset="0"/>
                <a:cs typeface="Arial" panose="020B0604020202020204" pitchFamily="34" charset="0"/>
              </a:rPr>
              <a:t>Copyright © 2025 Draup. All Rights Reserved.</a:t>
            </a:r>
          </a:p>
        </p:txBody>
      </p:sp>
    </p:spTree>
    <p:extLst>
      <p:ext uri="{BB962C8B-B14F-4D97-AF65-F5344CB8AC3E}">
        <p14:creationId xmlns:p14="http://schemas.microsoft.com/office/powerpoint/2010/main" val="280308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4_Blank">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61D8CE3-CD6B-4296-8DF9-68740EAAC7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EA485629-5427-4034-B5F7-0A400C14EDF9}"/>
              </a:ext>
            </a:extLst>
          </p:cNvPr>
          <p:cNvSpPr/>
          <p:nvPr userDrawn="1"/>
        </p:nvSpPr>
        <p:spPr>
          <a:xfrm>
            <a:off x="2045" y="4990966"/>
            <a:ext cx="12186745" cy="1867034"/>
          </a:xfrm>
          <a:prstGeom prst="rect">
            <a:avLst/>
          </a:prstGeom>
          <a:solidFill>
            <a:schemeClr val="accent1">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2"/>
          </a:p>
        </p:txBody>
      </p:sp>
      <p:pic>
        <p:nvPicPr>
          <p:cNvPr id="6" name="Picture 5">
            <a:hlinkClick r:id="rId3"/>
            <a:extLst>
              <a:ext uri="{FF2B5EF4-FFF2-40B4-BE49-F238E27FC236}">
                <a16:creationId xmlns:a16="http://schemas.microsoft.com/office/drawing/2014/main" id="{A58EB173-B9DD-41B0-AC2E-9DF73981395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76452" y="4539034"/>
            <a:ext cx="278055" cy="278055"/>
          </a:xfrm>
          <a:prstGeom prst="rect">
            <a:avLst/>
          </a:prstGeom>
        </p:spPr>
      </p:pic>
      <p:pic>
        <p:nvPicPr>
          <p:cNvPr id="7" name="Picture 6">
            <a:hlinkClick r:id="rId5"/>
            <a:extLst>
              <a:ext uri="{FF2B5EF4-FFF2-40B4-BE49-F238E27FC236}">
                <a16:creationId xmlns:a16="http://schemas.microsoft.com/office/drawing/2014/main" id="{D6866848-C47A-4D8F-B8A4-13D12B286FD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1029559" y="4539034"/>
            <a:ext cx="278055" cy="278055"/>
          </a:xfrm>
          <a:prstGeom prst="rect">
            <a:avLst/>
          </a:prstGeom>
        </p:spPr>
      </p:pic>
      <p:pic>
        <p:nvPicPr>
          <p:cNvPr id="8" name="Picture 7">
            <a:hlinkClick r:id="rId7"/>
            <a:extLst>
              <a:ext uri="{FF2B5EF4-FFF2-40B4-BE49-F238E27FC236}">
                <a16:creationId xmlns:a16="http://schemas.microsoft.com/office/drawing/2014/main" id="{E593CD1A-C6B0-41BD-9DAA-B611BD4C8F5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0582665" y="4539034"/>
            <a:ext cx="278055" cy="278055"/>
          </a:xfrm>
          <a:prstGeom prst="rect">
            <a:avLst/>
          </a:prstGeom>
        </p:spPr>
      </p:pic>
      <p:pic>
        <p:nvPicPr>
          <p:cNvPr id="9" name="Picture 8">
            <a:extLst>
              <a:ext uri="{FF2B5EF4-FFF2-40B4-BE49-F238E27FC236}">
                <a16:creationId xmlns:a16="http://schemas.microsoft.com/office/drawing/2014/main" id="{FF841228-CD68-4A58-AB93-B0346BBF8C72}"/>
              </a:ext>
            </a:extLst>
          </p:cNvPr>
          <p:cNvPicPr>
            <a:picLocks noChangeAspect="1"/>
          </p:cNvPicPr>
          <p:nvPr userDrawn="1"/>
        </p:nvPicPr>
        <p:blipFill>
          <a:blip r:embed="rId9"/>
          <a:stretch>
            <a:fillRect/>
          </a:stretch>
        </p:blipFill>
        <p:spPr>
          <a:xfrm>
            <a:off x="5614664" y="5102026"/>
            <a:ext cx="1052740" cy="403064"/>
          </a:xfrm>
          <a:prstGeom prst="rect">
            <a:avLst/>
          </a:prstGeom>
        </p:spPr>
      </p:pic>
      <p:sp>
        <p:nvSpPr>
          <p:cNvPr id="10" name="TextBox 9">
            <a:extLst>
              <a:ext uri="{FF2B5EF4-FFF2-40B4-BE49-F238E27FC236}">
                <a16:creationId xmlns:a16="http://schemas.microsoft.com/office/drawing/2014/main" id="{F0889410-8825-43FD-9280-4F7404D6379B}"/>
              </a:ext>
            </a:extLst>
          </p:cNvPr>
          <p:cNvSpPr txBox="1"/>
          <p:nvPr userDrawn="1"/>
        </p:nvSpPr>
        <p:spPr>
          <a:xfrm>
            <a:off x="5428339" y="5478631"/>
            <a:ext cx="1828800" cy="323165"/>
          </a:xfrm>
          <a:prstGeom prst="rect">
            <a:avLst/>
          </a:prstGeom>
          <a:noFill/>
        </p:spPr>
        <p:txBody>
          <a:bodyPr wrap="square" rtlCol="0">
            <a:spAutoFit/>
          </a:bodyPr>
          <a:lstStyle/>
          <a:p>
            <a:r>
              <a:rPr lang="en-US" sz="1451" b="0" i="0" dirty="0">
                <a:solidFill>
                  <a:schemeClr val="bg1"/>
                </a:solidFill>
                <a:latin typeface="Calibri Light" panose="020F0302020204030204" pitchFamily="34" charset="0"/>
                <a:cs typeface="Calibri Light" panose="020F0302020204030204" pitchFamily="34" charset="0"/>
              </a:rPr>
              <a:t>www.draup.com</a:t>
            </a:r>
          </a:p>
        </p:txBody>
      </p:sp>
      <p:sp>
        <p:nvSpPr>
          <p:cNvPr id="11" name="TextBox 10">
            <a:extLst>
              <a:ext uri="{FF2B5EF4-FFF2-40B4-BE49-F238E27FC236}">
                <a16:creationId xmlns:a16="http://schemas.microsoft.com/office/drawing/2014/main" id="{1CE336F3-676E-4AD0-B352-5F57B8253E68}"/>
              </a:ext>
            </a:extLst>
          </p:cNvPr>
          <p:cNvSpPr txBox="1"/>
          <p:nvPr userDrawn="1"/>
        </p:nvSpPr>
        <p:spPr>
          <a:xfrm>
            <a:off x="3103532" y="5966292"/>
            <a:ext cx="6075006" cy="323165"/>
          </a:xfrm>
          <a:prstGeom prst="rect">
            <a:avLst/>
          </a:prstGeom>
          <a:noFill/>
        </p:spPr>
        <p:txBody>
          <a:bodyPr wrap="square" rtlCol="0">
            <a:spAutoFit/>
          </a:bodyPr>
          <a:lstStyle/>
          <a:p>
            <a:pPr algn="ctr"/>
            <a:r>
              <a:rPr lang="en-US" sz="1451" b="0" i="0">
                <a:solidFill>
                  <a:schemeClr val="bg1"/>
                </a:solidFill>
                <a:latin typeface="Calibri Light" panose="020F0302020204030204" pitchFamily="34" charset="0"/>
                <a:cs typeface="Calibri Light" panose="020F0302020204030204" pitchFamily="34" charset="0"/>
              </a:rPr>
              <a:t>HOUSTON I BANGALORE</a:t>
            </a:r>
          </a:p>
        </p:txBody>
      </p:sp>
      <p:sp>
        <p:nvSpPr>
          <p:cNvPr id="12" name="TextBox 11">
            <a:extLst>
              <a:ext uri="{FF2B5EF4-FFF2-40B4-BE49-F238E27FC236}">
                <a16:creationId xmlns:a16="http://schemas.microsoft.com/office/drawing/2014/main" id="{DA1BD8D2-AAF5-4DF4-9D25-86FCF36B6DB6}"/>
              </a:ext>
            </a:extLst>
          </p:cNvPr>
          <p:cNvSpPr txBox="1"/>
          <p:nvPr userDrawn="1"/>
        </p:nvSpPr>
        <p:spPr>
          <a:xfrm>
            <a:off x="4689450" y="6412146"/>
            <a:ext cx="3043761" cy="315599"/>
          </a:xfrm>
          <a:prstGeom prst="rect">
            <a:avLst/>
          </a:prstGeom>
          <a:noFill/>
        </p:spPr>
        <p:txBody>
          <a:bodyPr wrap="square" rtlCol="0">
            <a:spAutoFit/>
          </a:bodyPr>
          <a:lstStyle/>
          <a:p>
            <a:r>
              <a:rPr lang="en-US" sz="1451" b="0" i="0" dirty="0">
                <a:solidFill>
                  <a:schemeClr val="bg1"/>
                </a:solidFill>
                <a:latin typeface="Calibri Light" panose="020F0302020204030204" pitchFamily="34" charset="0"/>
                <a:cs typeface="Calibri Light" panose="020F0302020204030204" pitchFamily="34" charset="0"/>
              </a:rPr>
              <a:t>© 2025 Draup. All Rights Reserved.</a:t>
            </a:r>
          </a:p>
        </p:txBody>
      </p:sp>
      <p:sp>
        <p:nvSpPr>
          <p:cNvPr id="13" name="TextBox 12">
            <a:extLst>
              <a:ext uri="{FF2B5EF4-FFF2-40B4-BE49-F238E27FC236}">
                <a16:creationId xmlns:a16="http://schemas.microsoft.com/office/drawing/2014/main" id="{D028C73C-B6B8-4C41-A440-7E688C6E9044}"/>
              </a:ext>
            </a:extLst>
          </p:cNvPr>
          <p:cNvSpPr txBox="1"/>
          <p:nvPr userDrawn="1"/>
        </p:nvSpPr>
        <p:spPr>
          <a:xfrm>
            <a:off x="10429517" y="5408149"/>
            <a:ext cx="1612606" cy="323165"/>
          </a:xfrm>
          <a:prstGeom prst="rect">
            <a:avLst/>
          </a:prstGeom>
          <a:noFill/>
        </p:spPr>
        <p:txBody>
          <a:bodyPr wrap="square" rtlCol="0">
            <a:spAutoFit/>
          </a:bodyPr>
          <a:lstStyle/>
          <a:p>
            <a:r>
              <a:rPr lang="en-US" sz="1451" b="0" i="0">
                <a:solidFill>
                  <a:schemeClr val="bg1"/>
                </a:solidFill>
                <a:latin typeface="Calibri Light" panose="020F0302020204030204" pitchFamily="34" charset="0"/>
                <a:cs typeface="Calibri Light" panose="020F0302020204030204" pitchFamily="34" charset="0"/>
              </a:rPr>
              <a:t>info@draup.com</a:t>
            </a:r>
          </a:p>
        </p:txBody>
      </p:sp>
    </p:spTree>
    <p:extLst>
      <p:ext uri="{BB962C8B-B14F-4D97-AF65-F5344CB8AC3E}">
        <p14:creationId xmlns:p14="http://schemas.microsoft.com/office/powerpoint/2010/main" val="38486486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4">
            <a:extLst>
              <a:ext uri="{FF2B5EF4-FFF2-40B4-BE49-F238E27FC236}">
                <a16:creationId xmlns:a16="http://schemas.microsoft.com/office/drawing/2014/main" id="{D5395C21-932A-4B26-AE74-C7F2CDDF9FD1}"/>
              </a:ext>
            </a:extLst>
          </p:cNvPr>
          <p:cNvSpPr txBox="1">
            <a:spLocks/>
          </p:cNvSpPr>
          <p:nvPr/>
        </p:nvSpPr>
        <p:spPr>
          <a:xfrm>
            <a:off x="11545196" y="5978943"/>
            <a:ext cx="455407" cy="334907"/>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AC9F967-71E6-534F-92B0-C8F2B500CD3E}" type="slidenum">
              <a:rPr kumimoji="0" lang="en-US" sz="10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756E127D-28EE-1540-B1B9-3EB1A36386F1}"/>
              </a:ext>
            </a:extLst>
          </p:cNvPr>
          <p:cNvSpPr/>
          <p:nvPr userDrawn="1"/>
        </p:nvSpPr>
        <p:spPr>
          <a:xfrm>
            <a:off x="0" y="-13649"/>
            <a:ext cx="12192000" cy="944673"/>
          </a:xfrm>
          <a:prstGeom prst="rect">
            <a:avLst/>
          </a:prstGeom>
          <a:solidFill>
            <a:schemeClr val="bg1">
              <a:lumMod val="9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861770B0-8E2E-4C43-A519-61C918519D99}"/>
              </a:ext>
            </a:extLst>
          </p:cNvPr>
          <p:cNvCxnSpPr>
            <a:cxnSpLocks/>
          </p:cNvCxnSpPr>
          <p:nvPr userDrawn="1"/>
        </p:nvCxnSpPr>
        <p:spPr>
          <a:xfrm>
            <a:off x="10517675" y="120011"/>
            <a:ext cx="0" cy="626519"/>
          </a:xfrm>
          <a:prstGeom prst="line">
            <a:avLst/>
          </a:prstGeom>
          <a:ln w="66675">
            <a:solidFill>
              <a:srgbClr val="6FCFF3"/>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2C36683-87B0-E74A-8A91-07C8CE8A2BBB}"/>
              </a:ext>
            </a:extLst>
          </p:cNvPr>
          <p:cNvSpPr/>
          <p:nvPr userDrawn="1"/>
        </p:nvSpPr>
        <p:spPr>
          <a:xfrm>
            <a:off x="8242041" y="5314434"/>
            <a:ext cx="1084784" cy="276999"/>
          </a:xfrm>
          <a:prstGeom prst="rect">
            <a:avLst/>
          </a:prstGeom>
        </p:spPr>
        <p:txBody>
          <a:bodyPr wrap="none">
            <a:spAutoFit/>
          </a:bodyPr>
          <a:lstStyle/>
          <a:p>
            <a:r>
              <a:rPr lang="en-US" sz="1200" b="1" i="0" baseline="0">
                <a:solidFill>
                  <a:schemeClr val="bg1"/>
                </a:solidFill>
                <a:latin typeface="Calibri" panose="020F0502020204030204" pitchFamily="34" charset="0"/>
              </a:rPr>
              <a:t>Source: Draup</a:t>
            </a:r>
          </a:p>
        </p:txBody>
      </p:sp>
      <p:sp>
        <p:nvSpPr>
          <p:cNvPr id="4" name="Rectangle 3">
            <a:extLst>
              <a:ext uri="{FF2B5EF4-FFF2-40B4-BE49-F238E27FC236}">
                <a16:creationId xmlns:a16="http://schemas.microsoft.com/office/drawing/2014/main" id="{1ED45736-6D93-2C4A-BE1E-B6D0F64BE920}"/>
              </a:ext>
            </a:extLst>
          </p:cNvPr>
          <p:cNvSpPr/>
          <p:nvPr userDrawn="1"/>
        </p:nvSpPr>
        <p:spPr>
          <a:xfrm>
            <a:off x="10567546" y="6588154"/>
            <a:ext cx="1084784" cy="276999"/>
          </a:xfrm>
          <a:prstGeom prst="rect">
            <a:avLst/>
          </a:prstGeom>
        </p:spPr>
        <p:txBody>
          <a:bodyPr wrap="none">
            <a:spAutoFit/>
          </a:bodyPr>
          <a:lstStyle/>
          <a:p>
            <a:r>
              <a:rPr lang="en-US" sz="1200" b="1" i="0" baseline="0">
                <a:solidFill>
                  <a:schemeClr val="accent3"/>
                </a:solidFill>
                <a:latin typeface="Calibri" panose="020F0502020204030204" pitchFamily="34" charset="0"/>
              </a:rPr>
              <a:t>Source: Draup</a:t>
            </a:r>
          </a:p>
        </p:txBody>
      </p:sp>
      <p:sp>
        <p:nvSpPr>
          <p:cNvPr id="17" name="Slide Number Placeholder 4">
            <a:extLst>
              <a:ext uri="{FF2B5EF4-FFF2-40B4-BE49-F238E27FC236}">
                <a16:creationId xmlns:a16="http://schemas.microsoft.com/office/drawing/2014/main" id="{9EC100C2-8347-D143-92A7-E52705B96E7F}"/>
              </a:ext>
            </a:extLst>
          </p:cNvPr>
          <p:cNvSpPr txBox="1">
            <a:spLocks/>
          </p:cNvSpPr>
          <p:nvPr userDrawn="1"/>
        </p:nvSpPr>
        <p:spPr>
          <a:xfrm>
            <a:off x="11581926" y="6557506"/>
            <a:ext cx="455407" cy="334907"/>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C9F967-71E6-534F-92B0-C8F2B500CD3E}" type="slidenum">
              <a:rPr lang="en-US" sz="1400" baseline="0" smtClean="0">
                <a:solidFill>
                  <a:schemeClr val="accent3"/>
                </a:solidFill>
                <a:latin typeface="Calibri" panose="020F0502020204030204" pitchFamily="34" charset="0"/>
              </a:rPr>
              <a:pPr/>
              <a:t>‹#›</a:t>
            </a:fld>
            <a:endParaRPr lang="en-US" sz="1400" baseline="0">
              <a:solidFill>
                <a:schemeClr val="accent3"/>
              </a:solidFill>
              <a:latin typeface="Calibri" panose="020F0502020204030204" pitchFamily="34" charset="0"/>
            </a:endParaRPr>
          </a:p>
        </p:txBody>
      </p:sp>
      <p:pic>
        <p:nvPicPr>
          <p:cNvPr id="2" name="Picture 1">
            <a:extLst>
              <a:ext uri="{FF2B5EF4-FFF2-40B4-BE49-F238E27FC236}">
                <a16:creationId xmlns:a16="http://schemas.microsoft.com/office/drawing/2014/main" id="{F3201280-25A5-224A-81F0-8D94798842F7}"/>
              </a:ext>
            </a:extLst>
          </p:cNvPr>
          <p:cNvPicPr>
            <a:picLocks noChangeAspect="1"/>
          </p:cNvPicPr>
          <p:nvPr userDrawn="1"/>
        </p:nvPicPr>
        <p:blipFill>
          <a:blip r:embed="rId6"/>
          <a:stretch>
            <a:fillRect/>
          </a:stretch>
        </p:blipFill>
        <p:spPr>
          <a:xfrm>
            <a:off x="10738650" y="221643"/>
            <a:ext cx="1233266" cy="474087"/>
          </a:xfrm>
          <a:prstGeom prst="rect">
            <a:avLst/>
          </a:prstGeom>
        </p:spPr>
      </p:pic>
    </p:spTree>
    <p:extLst>
      <p:ext uri="{BB962C8B-B14F-4D97-AF65-F5344CB8AC3E}">
        <p14:creationId xmlns:p14="http://schemas.microsoft.com/office/powerpoint/2010/main" val="134819553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813" r:id="rId3"/>
    <p:sldLayoutId id="214748381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60.xml"/><Relationship Id="rId4" Type="http://schemas.openxmlformats.org/officeDocument/2006/relationships/image" Target="../media/image193.png"/><Relationship Id="rId5" Type="http://schemas.openxmlformats.org/officeDocument/2006/relationships/image" Target="../media/image197.png"/><Relationship Id="rId6" Type="http://schemas.openxmlformats.org/officeDocument/2006/relationships/image" Target="../media/image195.png"/><Relationship Id="rId7" Type="http://schemas.openxmlformats.org/officeDocument/2006/relationships/image" Target="../media/image198.png"/><Relationship Id="rId8" Type="http://schemas.openxmlformats.org/officeDocument/2006/relationships/image" Target="../media/image19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61.xml"/><Relationship Id="rId4" Type="http://schemas.openxmlformats.org/officeDocument/2006/relationships/image" Target="../media/image193.png"/><Relationship Id="rId5" Type="http://schemas.openxmlformats.org/officeDocument/2006/relationships/image" Target="../media/image200.png"/><Relationship Id="rId6" Type="http://schemas.openxmlformats.org/officeDocument/2006/relationships/image" Target="../media/image201.png"/><Relationship Id="rId7" Type="http://schemas.openxmlformats.org/officeDocument/2006/relationships/image" Target="../media/image202.png"/><Relationship Id="rId8" Type="http://schemas.openxmlformats.org/officeDocument/2006/relationships/image" Target="../media/image20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62.xml"/><Relationship Id="rId4" Type="http://schemas.openxmlformats.org/officeDocument/2006/relationships/image" Target="../media/image193.png"/><Relationship Id="rId5" Type="http://schemas.openxmlformats.org/officeDocument/2006/relationships/image" Target="../media/image204.png"/><Relationship Id="rId6" Type="http://schemas.openxmlformats.org/officeDocument/2006/relationships/image" Target="../media/image205.png"/><Relationship Id="rId7" Type="http://schemas.openxmlformats.org/officeDocument/2006/relationships/image" Target="../media/image20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63.xml"/><Relationship Id="rId4" Type="http://schemas.openxmlformats.org/officeDocument/2006/relationships/image" Target="../media/image193.png"/><Relationship Id="rId5" Type="http://schemas.openxmlformats.org/officeDocument/2006/relationships/image" Target="../media/image207.png"/><Relationship Id="rId6" Type="http://schemas.openxmlformats.org/officeDocument/2006/relationships/image" Target="../media/image20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64.xml"/><Relationship Id="rId4" Type="http://schemas.openxmlformats.org/officeDocument/2006/relationships/image" Target="../media/image193.png"/><Relationship Id="rId5" Type="http://schemas.openxmlformats.org/officeDocument/2006/relationships/image" Target="../media/image209.png"/><Relationship Id="rId6" Type="http://schemas.openxmlformats.org/officeDocument/2006/relationships/image" Target="../media/image210.png"/><Relationship Id="rId7" Type="http://schemas.openxmlformats.org/officeDocument/2006/relationships/image" Target="../media/image211.png"/><Relationship Id="rId8" Type="http://schemas.openxmlformats.org/officeDocument/2006/relationships/image" Target="../media/image19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65.xml"/><Relationship Id="rId4" Type="http://schemas.openxmlformats.org/officeDocument/2006/relationships/image" Target="../media/image193.png"/><Relationship Id="rId5" Type="http://schemas.openxmlformats.org/officeDocument/2006/relationships/image" Target="../media/image212.png"/><Relationship Id="rId6" Type="http://schemas.openxmlformats.org/officeDocument/2006/relationships/image" Target="../media/image21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66.xml"/><Relationship Id="rId4" Type="http://schemas.openxmlformats.org/officeDocument/2006/relationships/image" Target="../media/image214.png"/><Relationship Id="rId5" Type="http://schemas.openxmlformats.org/officeDocument/2006/relationships/image" Target="../media/image212.png"/><Relationship Id="rId6" Type="http://schemas.openxmlformats.org/officeDocument/2006/relationships/image" Target="../media/image195.png"/><Relationship Id="rId7" Type="http://schemas.openxmlformats.org/officeDocument/2006/relationships/image" Target="../media/image19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67.xml"/><Relationship Id="rId4" Type="http://schemas.openxmlformats.org/officeDocument/2006/relationships/image" Target="../media/image215.png"/><Relationship Id="rId5" Type="http://schemas.openxmlformats.org/officeDocument/2006/relationships/image" Target="../media/image21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68.xml"/><Relationship Id="rId4" Type="http://schemas.openxmlformats.org/officeDocument/2006/relationships/image" Target="../media/image217.png"/><Relationship Id="rId5" Type="http://schemas.openxmlformats.org/officeDocument/2006/relationships/image" Target="../media/image218.png"/><Relationship Id="rId6" Type="http://schemas.openxmlformats.org/officeDocument/2006/relationships/image" Target="../media/image21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69.xml"/><Relationship Id="rId4" Type="http://schemas.openxmlformats.org/officeDocument/2006/relationships/image" Target="../media/image193.png"/><Relationship Id="rId5" Type="http://schemas.openxmlformats.org/officeDocument/2006/relationships/image" Target="../media/image199.png"/><Relationship Id="rId6" Type="http://schemas.openxmlformats.org/officeDocument/2006/relationships/image" Target="../media/image22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70.xml"/><Relationship Id="rId4" Type="http://schemas.openxmlformats.org/officeDocument/2006/relationships/image" Target="../media/image22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7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72.xml"/><Relationship Id="rId4" Type="http://schemas.openxmlformats.org/officeDocument/2006/relationships/image" Target="../media/image19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7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74.xml"/><Relationship Id="rId4" Type="http://schemas.openxmlformats.org/officeDocument/2006/relationships/image" Target="../media/image22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75.xml"/><Relationship Id="rId4" Type="http://schemas.openxmlformats.org/officeDocument/2006/relationships/image" Target="../media/image21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76.xml"/><Relationship Id="rId4" Type="http://schemas.openxmlformats.org/officeDocument/2006/relationships/image" Target="../media/image22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7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78.xml"/><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79.xml"/><Relationship Id="rId4" Type="http://schemas.openxmlformats.org/officeDocument/2006/relationships/image" Target="../media/image19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6" Type="http://schemas.openxmlformats.org/officeDocument/2006/relationships/chart" Target="../charts/chart11.xml"/><Relationship Id="rId11" Type="http://schemas.openxmlformats.org/officeDocument/2006/relationships/chart" Target="../charts/chart12.xml"/><Relationship Id="rId5" Type="http://schemas.openxmlformats.org/officeDocument/2006/relationships/chart" Target="../charts/chart10.xml"/><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2.png"/><Relationship Id="rId2"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chart" Target="../charts/chart38.xml"/><Relationship Id="rId14" Type="http://schemas.openxmlformats.org/officeDocument/2006/relationships/chart" Target="../charts/chart39.xml"/><Relationship Id="rId15" Type="http://schemas.openxmlformats.org/officeDocument/2006/relationships/chart" Target="../charts/chart4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5.xml"/><Relationship Id="rId3" Type="http://schemas.openxmlformats.org/officeDocument/2006/relationships/chart" Target="../charts/chart4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openxmlformats.org/officeDocument/2006/relationships/image" Target="../media/image40.png"/><Relationship Id="rId18" Type="http://schemas.openxmlformats.org/officeDocument/2006/relationships/image" Target="../media/image41.png"/><Relationship Id="rId19" Type="http://schemas.openxmlformats.org/officeDocument/2006/relationships/image" Target="../media/image42.png"/><Relationship Id="rId20" Type="http://schemas.openxmlformats.org/officeDocument/2006/relationships/image" Target="../media/image43.png"/><Relationship Id="rId21" Type="http://schemas.openxmlformats.org/officeDocument/2006/relationships/image" Target="../media/image44.png"/><Relationship Id="rId22" Type="http://schemas.openxmlformats.org/officeDocument/2006/relationships/image" Target="../media/image45.png"/><Relationship Id="rId23" Type="http://schemas.openxmlformats.org/officeDocument/2006/relationships/image" Target="../media/image46.png"/><Relationship Id="rId24" Type="http://schemas.openxmlformats.org/officeDocument/2006/relationships/image" Target="../media/image47.png"/><Relationship Id="rId25" Type="http://schemas.openxmlformats.org/officeDocument/2006/relationships/image" Target="../media/image48.png"/><Relationship Id="rId26" Type="http://schemas.openxmlformats.org/officeDocument/2006/relationships/image" Target="../media/image49.png"/><Relationship Id="rId27" Type="http://schemas.openxmlformats.org/officeDocument/2006/relationships/image" Target="../media/image5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png"/><Relationship Id="rId15" Type="http://schemas.openxmlformats.org/officeDocument/2006/relationships/image" Target="../media/image65.png"/><Relationship Id="rId16" Type="http://schemas.openxmlformats.org/officeDocument/2006/relationships/image" Target="../media/image66.png"/><Relationship Id="rId17" Type="http://schemas.openxmlformats.org/officeDocument/2006/relationships/image" Target="../media/image67.png"/><Relationship Id="rId18" Type="http://schemas.openxmlformats.org/officeDocument/2006/relationships/image" Target="../media/image68.png"/><Relationship Id="rId19" Type="http://schemas.openxmlformats.org/officeDocument/2006/relationships/image" Target="../media/image69.png"/><Relationship Id="rId20" Type="http://schemas.openxmlformats.org/officeDocument/2006/relationships/image" Target="../media/image70.png"/><Relationship Id="rId21" Type="http://schemas.openxmlformats.org/officeDocument/2006/relationships/image" Target="../media/image71.png"/><Relationship Id="rId22" Type="http://schemas.openxmlformats.org/officeDocument/2006/relationships/image" Target="../media/image72.png"/><Relationship Id="rId23" Type="http://schemas.openxmlformats.org/officeDocument/2006/relationships/image" Target="../media/image73.png"/><Relationship Id="rId24" Type="http://schemas.openxmlformats.org/officeDocument/2006/relationships/image" Target="../media/image74.png"/><Relationship Id="rId25" Type="http://schemas.openxmlformats.org/officeDocument/2006/relationships/image" Target="../media/image75.png"/><Relationship Id="rId26" Type="http://schemas.openxmlformats.org/officeDocument/2006/relationships/image" Target="../media/image76.png"/><Relationship Id="rId27" Type="http://schemas.openxmlformats.org/officeDocument/2006/relationships/image" Target="../media/image77.png"/><Relationship Id="rId28" Type="http://schemas.openxmlformats.org/officeDocument/2006/relationships/image" Target="../media/image78.png"/><Relationship Id="rId29" Type="http://schemas.openxmlformats.org/officeDocument/2006/relationships/image" Target="../media/image7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87.png"/><Relationship Id="rId10" Type="http://schemas.openxmlformats.org/officeDocument/2006/relationships/image" Target="../media/image88.png"/><Relationship Id="rId11" Type="http://schemas.openxmlformats.org/officeDocument/2006/relationships/image" Target="../media/image89.png"/><Relationship Id="rId12" Type="http://schemas.openxmlformats.org/officeDocument/2006/relationships/image" Target="../media/image90.png"/><Relationship Id="rId13" Type="http://schemas.openxmlformats.org/officeDocument/2006/relationships/image" Target="../media/image91.png"/><Relationship Id="rId14" Type="http://schemas.openxmlformats.org/officeDocument/2006/relationships/image" Target="../media/image92.png"/><Relationship Id="rId15" Type="http://schemas.openxmlformats.org/officeDocument/2006/relationships/image" Target="../media/image46.png"/><Relationship Id="rId16" Type="http://schemas.openxmlformats.org/officeDocument/2006/relationships/image" Target="../media/image93.png"/><Relationship Id="rId17" Type="http://schemas.openxmlformats.org/officeDocument/2006/relationships/image" Target="../media/image94.png"/><Relationship Id="rId18" Type="http://schemas.openxmlformats.org/officeDocument/2006/relationships/image" Target="../media/image95.png"/><Relationship Id="rId19" Type="http://schemas.openxmlformats.org/officeDocument/2006/relationships/image" Target="../media/image96.png"/><Relationship Id="rId20" Type="http://schemas.openxmlformats.org/officeDocument/2006/relationships/image" Target="../media/image97.png"/><Relationship Id="rId21" Type="http://schemas.openxmlformats.org/officeDocument/2006/relationships/image" Target="../media/image98.png"/><Relationship Id="rId22" Type="http://schemas.openxmlformats.org/officeDocument/2006/relationships/image" Target="../media/image9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 Id="rId9" Type="http://schemas.openxmlformats.org/officeDocument/2006/relationships/image" Target="../media/image52.png"/><Relationship Id="rId10" Type="http://schemas.openxmlformats.org/officeDocument/2006/relationships/image" Target="../media/image107.png"/><Relationship Id="rId11" Type="http://schemas.openxmlformats.org/officeDocument/2006/relationships/image" Target="../media/image108.png"/><Relationship Id="rId12" Type="http://schemas.openxmlformats.org/officeDocument/2006/relationships/image" Target="../media/image109.png"/><Relationship Id="rId13" Type="http://schemas.openxmlformats.org/officeDocument/2006/relationships/image" Target="../media/image110.png"/><Relationship Id="rId14" Type="http://schemas.openxmlformats.org/officeDocument/2006/relationships/image" Target="../media/image111.png"/><Relationship Id="rId15" Type="http://schemas.openxmlformats.org/officeDocument/2006/relationships/image" Target="../media/image112.png"/><Relationship Id="rId16" Type="http://schemas.openxmlformats.org/officeDocument/2006/relationships/image" Target="../media/image113.png"/><Relationship Id="rId17" Type="http://schemas.openxmlformats.org/officeDocument/2006/relationships/image" Target="../media/image114.png"/><Relationship Id="rId18" Type="http://schemas.openxmlformats.org/officeDocument/2006/relationships/image" Target="../media/image115.png"/><Relationship Id="rId19" Type="http://schemas.openxmlformats.org/officeDocument/2006/relationships/image" Target="../media/image116.png"/><Relationship Id="rId20" Type="http://schemas.openxmlformats.org/officeDocument/2006/relationships/image" Target="../media/image117.png"/><Relationship Id="rId21" Type="http://schemas.openxmlformats.org/officeDocument/2006/relationships/image" Target="../media/image118.png"/><Relationship Id="rId22" Type="http://schemas.openxmlformats.org/officeDocument/2006/relationships/image" Target="../media/image119.png"/><Relationship Id="rId23" Type="http://schemas.openxmlformats.org/officeDocument/2006/relationships/image" Target="../media/image120.png"/><Relationship Id="rId24" Type="http://schemas.openxmlformats.org/officeDocument/2006/relationships/image" Target="../media/image121.png"/><Relationship Id="rId25" Type="http://schemas.openxmlformats.org/officeDocument/2006/relationships/image" Target="../media/image122.png"/><Relationship Id="rId26" Type="http://schemas.openxmlformats.org/officeDocument/2006/relationships/image" Target="../media/image123.png"/><Relationship Id="rId27" Type="http://schemas.openxmlformats.org/officeDocument/2006/relationships/image" Target="../media/image124.png"/><Relationship Id="rId28" Type="http://schemas.openxmlformats.org/officeDocument/2006/relationships/image" Target="../media/image12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image" Target="../media/image46.png"/><Relationship Id="rId7" Type="http://schemas.openxmlformats.org/officeDocument/2006/relationships/image" Target="../media/image130.png"/><Relationship Id="rId8" Type="http://schemas.openxmlformats.org/officeDocument/2006/relationships/image" Target="../media/image131.png"/><Relationship Id="rId9" Type="http://schemas.openxmlformats.org/officeDocument/2006/relationships/image" Target="../media/image132.png"/><Relationship Id="rId10" Type="http://schemas.openxmlformats.org/officeDocument/2006/relationships/image" Target="../media/image133.png"/><Relationship Id="rId11" Type="http://schemas.openxmlformats.org/officeDocument/2006/relationships/image" Target="../media/image134.png"/><Relationship Id="rId12" Type="http://schemas.openxmlformats.org/officeDocument/2006/relationships/image" Target="../media/image135.png"/><Relationship Id="rId13" Type="http://schemas.openxmlformats.org/officeDocument/2006/relationships/image" Target="../media/image136.png"/><Relationship Id="rId14" Type="http://schemas.openxmlformats.org/officeDocument/2006/relationships/image" Target="../media/image137.png"/><Relationship Id="rId15" Type="http://schemas.openxmlformats.org/officeDocument/2006/relationships/image" Target="../media/image138.png"/><Relationship Id="rId16" Type="http://schemas.openxmlformats.org/officeDocument/2006/relationships/image" Target="../media/image139.png"/><Relationship Id="rId17" Type="http://schemas.openxmlformats.org/officeDocument/2006/relationships/image" Target="../media/image140.png"/><Relationship Id="rId18" Type="http://schemas.openxmlformats.org/officeDocument/2006/relationships/image" Target="../media/image141.png"/><Relationship Id="rId19" Type="http://schemas.openxmlformats.org/officeDocument/2006/relationships/image" Target="../media/image142.png"/><Relationship Id="rId20" Type="http://schemas.openxmlformats.org/officeDocument/2006/relationships/image" Target="../media/image143.png"/><Relationship Id="rId21" Type="http://schemas.openxmlformats.org/officeDocument/2006/relationships/image" Target="../media/image144.png"/><Relationship Id="rId22" Type="http://schemas.openxmlformats.org/officeDocument/2006/relationships/image" Target="../media/image145.png"/><Relationship Id="rId23" Type="http://schemas.openxmlformats.org/officeDocument/2006/relationships/image" Target="../media/image146.png"/><Relationship Id="rId24" Type="http://schemas.openxmlformats.org/officeDocument/2006/relationships/image" Target="../media/image147.png"/><Relationship Id="rId25" Type="http://schemas.openxmlformats.org/officeDocument/2006/relationships/image" Target="../media/image148.png"/><Relationship Id="rId26" Type="http://schemas.openxmlformats.org/officeDocument/2006/relationships/image" Target="../media/image38.png"/><Relationship Id="rId27" Type="http://schemas.openxmlformats.org/officeDocument/2006/relationships/image" Target="../media/image14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 Id="rId6" Type="http://schemas.openxmlformats.org/officeDocument/2006/relationships/image" Target="../media/image154.png"/><Relationship Id="rId7" Type="http://schemas.openxmlformats.org/officeDocument/2006/relationships/image" Target="../media/image155.png"/><Relationship Id="rId8" Type="http://schemas.openxmlformats.org/officeDocument/2006/relationships/image" Target="../media/image156.png"/><Relationship Id="rId9" Type="http://schemas.openxmlformats.org/officeDocument/2006/relationships/image" Target="../media/image157.png"/><Relationship Id="rId10" Type="http://schemas.openxmlformats.org/officeDocument/2006/relationships/image" Target="../media/image158.png"/><Relationship Id="rId11" Type="http://schemas.openxmlformats.org/officeDocument/2006/relationships/image" Target="../media/image159.png"/><Relationship Id="rId12" Type="http://schemas.openxmlformats.org/officeDocument/2006/relationships/image" Target="../media/image160.png"/><Relationship Id="rId13" Type="http://schemas.openxmlformats.org/officeDocument/2006/relationships/image" Target="../media/image161.png"/><Relationship Id="rId14" Type="http://schemas.openxmlformats.org/officeDocument/2006/relationships/image" Target="../media/image162.png"/><Relationship Id="rId15" Type="http://schemas.openxmlformats.org/officeDocument/2006/relationships/image" Target="../media/image163.png"/><Relationship Id="rId16" Type="http://schemas.openxmlformats.org/officeDocument/2006/relationships/image" Target="../media/image164.png"/><Relationship Id="rId17" Type="http://schemas.openxmlformats.org/officeDocument/2006/relationships/image" Target="../media/image165.png"/><Relationship Id="rId18" Type="http://schemas.openxmlformats.org/officeDocument/2006/relationships/image" Target="../media/image166.png"/><Relationship Id="rId19" Type="http://schemas.openxmlformats.org/officeDocument/2006/relationships/image" Target="../media/image46.png"/><Relationship Id="rId20" Type="http://schemas.openxmlformats.org/officeDocument/2006/relationships/image" Target="../media/image167.png"/><Relationship Id="rId21" Type="http://schemas.openxmlformats.org/officeDocument/2006/relationships/image" Target="../media/image168.png"/><Relationship Id="rId22" Type="http://schemas.openxmlformats.org/officeDocument/2006/relationships/image" Target="../media/image169.png"/><Relationship Id="rId23" Type="http://schemas.openxmlformats.org/officeDocument/2006/relationships/image" Target="../media/image170.png"/><Relationship Id="rId24" Type="http://schemas.openxmlformats.org/officeDocument/2006/relationships/image" Target="../media/image171.png"/><Relationship Id="rId25" Type="http://schemas.openxmlformats.org/officeDocument/2006/relationships/image" Target="../media/image172.png"/><Relationship Id="rId26" Type="http://schemas.openxmlformats.org/officeDocument/2006/relationships/image" Target="../media/image173.png"/><Relationship Id="rId27" Type="http://schemas.openxmlformats.org/officeDocument/2006/relationships/image" Target="../media/image174.png"/><Relationship Id="rId28" Type="http://schemas.openxmlformats.org/officeDocument/2006/relationships/image" Target="../media/image17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image" Target="../media/image1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image" Target="../media/image1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image" Target="../media/image1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image" Target="../media/image1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6.xml"/><Relationship Id="rId3" Type="http://schemas.openxmlformats.org/officeDocument/2006/relationships/image" Target="../media/image176.png"/><Relationship Id="rId4" Type="http://schemas.openxmlformats.org/officeDocument/2006/relationships/chart" Target="../charts/chart42.xml"/><Relationship Id="rId5" Type="http://schemas.openxmlformats.org/officeDocument/2006/relationships/hyperlink" Target="https://platform.draup.com/draup/universe/763080/Hiring"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7.xml"/><Relationship Id="rId3" Type="http://schemas.openxmlformats.org/officeDocument/2006/relationships/image" Target="../media/image177.png"/><Relationship Id="rId4" Type="http://schemas.openxmlformats.org/officeDocument/2006/relationships/chart" Target="../charts/chart43.xml"/><Relationship Id="rId5" Type="http://schemas.openxmlformats.org/officeDocument/2006/relationships/hyperlink" Target="https://platform.draup.com/draup/universe/763080/Hiring/?business_function=Healthcare%20Operation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7.xml"/><Relationship Id="rId3" Type="http://schemas.openxmlformats.org/officeDocument/2006/relationships/image" Target="../media/image178.png"/><Relationship Id="rId4" Type="http://schemas.openxmlformats.org/officeDocument/2006/relationships/chart" Target="../charts/chart44.xml"/><Relationship Id="rId5" Type="http://schemas.openxmlformats.org/officeDocument/2006/relationships/hyperlink" Target="https://platform.draup.com/draup/universe/763080/Hiring/?business_function=IT"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7.xml"/><Relationship Id="rId3" Type="http://schemas.openxmlformats.org/officeDocument/2006/relationships/image" Target="../media/image179.png"/><Relationship Id="rId4" Type="http://schemas.openxmlformats.org/officeDocument/2006/relationships/chart" Target="../charts/chart45.xml"/><Relationship Id="rId5" Type="http://schemas.openxmlformats.org/officeDocument/2006/relationships/hyperlink" Target="https://platform.draup.com/draup/universe/763080/Hiring/?business_function=Sales%20%26%20Marketing"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7.xml"/><Relationship Id="rId3" Type="http://schemas.openxmlformats.org/officeDocument/2006/relationships/image" Target="../media/image180.png"/><Relationship Id="rId4" Type="http://schemas.openxmlformats.org/officeDocument/2006/relationships/chart" Target="../charts/chart46.xml"/><Relationship Id="rId5" Type="http://schemas.openxmlformats.org/officeDocument/2006/relationships/hyperlink" Target="https://platform.draup.com/draup/universe/763080/Hiring/?business_function=Supply%20Chain"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7.xml"/><Relationship Id="rId3" Type="http://schemas.openxmlformats.org/officeDocument/2006/relationships/image" Target="../media/image181.png"/><Relationship Id="rId4" Type="http://schemas.openxmlformats.org/officeDocument/2006/relationships/chart" Target="../charts/chart47.xml"/><Relationship Id="rId5" Type="http://schemas.openxmlformats.org/officeDocument/2006/relationships/hyperlink" Target="https://platform.draup.com/draup/universe/763080/Hiring/?business_function=Management%20%26%20Strategy"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7.xml"/><Relationship Id="rId3" Type="http://schemas.openxmlformats.org/officeDocument/2006/relationships/image" Target="../media/image182.png"/><Relationship Id="rId4" Type="http://schemas.openxmlformats.org/officeDocument/2006/relationships/chart" Target="../charts/chart48.xml"/><Relationship Id="rId5" Type="http://schemas.openxmlformats.org/officeDocument/2006/relationships/hyperlink" Target="https://platform.draup.com/draup/universe/763080/Hiring/?business_function=Administrative%20Operations"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7.xml"/><Relationship Id="rId3" Type="http://schemas.openxmlformats.org/officeDocument/2006/relationships/image" Target="../media/image183.png"/><Relationship Id="rId4" Type="http://schemas.openxmlformats.org/officeDocument/2006/relationships/chart" Target="../charts/chart49.xml"/><Relationship Id="rId5" Type="http://schemas.openxmlformats.org/officeDocument/2006/relationships/hyperlink" Target="https://platform.draup.com/draup/universe/763080/Hiring/?business_function=Human%20Resources"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7.xml"/><Relationship Id="rId3" Type="http://schemas.openxmlformats.org/officeDocument/2006/relationships/image" Target="../media/image184.png"/><Relationship Id="rId4" Type="http://schemas.openxmlformats.org/officeDocument/2006/relationships/chart" Target="../charts/chart50.xml"/><Relationship Id="rId5" Type="http://schemas.openxmlformats.org/officeDocument/2006/relationships/hyperlink" Target="https://platform.draup.com/draup/universe/763080/Hiring/?business_function=Customer%20Support%20%26%20Service"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7.xml"/><Relationship Id="rId3" Type="http://schemas.openxmlformats.org/officeDocument/2006/relationships/image" Target="../media/image185.png"/><Relationship Id="rId4" Type="http://schemas.openxmlformats.org/officeDocument/2006/relationships/chart" Target="../charts/chart51.xml"/><Relationship Id="rId5" Type="http://schemas.openxmlformats.org/officeDocument/2006/relationships/hyperlink" Target="https://platform.draup.com/draup/universe/763080/Hiring/?business_function=Finance%20%26%20Accounting"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7.xml"/><Relationship Id="rId3" Type="http://schemas.openxmlformats.org/officeDocument/2006/relationships/image" Target="../media/image186.png"/><Relationship Id="rId4" Type="http://schemas.openxmlformats.org/officeDocument/2006/relationships/chart" Target="../charts/chart52.xml"/><Relationship Id="rId5" Type="http://schemas.openxmlformats.org/officeDocument/2006/relationships/hyperlink" Target="https://platform.draup.com/draup/universe/763080/Hiring/?business_function=Lega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7.png"/><Relationship Id="rId3" Type="http://schemas.openxmlformats.org/officeDocument/2006/relationships/image" Target="../media/image188.png"/><Relationship Id="rId4" Type="http://schemas.openxmlformats.org/officeDocument/2006/relationships/image" Target="../media/image189.png"/><Relationship Id="rId5" Type="http://schemas.openxmlformats.org/officeDocument/2006/relationships/hyperlink" Target="https://richmondbizsense.com/2025/08/01/hca-planning-260m-magnolia-hospital-near-hull-street-and-otterdale-roads-in-chesterfield/" TargetMode="External"/><Relationship Id="rId6" Type="http://schemas.openxmlformats.org/officeDocument/2006/relationships/hyperlink" Target="https://www.getthecoast.com/hca-florida-twin-cities-hospital-breaks-ground-on-19-million-freestanding-er-in-defuniak-springs/" TargetMode="External"/><Relationship Id="rId7" Type="http://schemas.openxmlformats.org/officeDocument/2006/relationships/hyperlink" Target="https://www.jaxdailyrecord.com/news/2025/jan/14/hca-healthcare-permitted-to-build-arlington-free-standing-emergency-department/" TargetMode="External"/><Relationship Id="rId8" Type="http://schemas.openxmlformats.org/officeDocument/2006/relationships/hyperlink" Target="https://conservationhamilton.ca/hca-and-city-of-hamilton-secure-funding/" TargetMode="External"/><Relationship Id="rId9" Type="http://schemas.openxmlformats.org/officeDocument/2006/relationships/hyperlink" Target="https://352today.com/news/257752-hca-florida-ocala-hospital-staff-raise-1000-for-ronald-mcdonald-house-in-gainesville/" TargetMode="External"/><Relationship Id="rId10" Type="http://schemas.openxmlformats.org/officeDocument/2006/relationships/hyperlink" Target="https://markets.financialcontent.com/wral/article/bizwire-2025-6-26-hca-healthcare-announces-hca-healthcare-foundations-1-million-grant-to-enhance-work-with-educate-texas" TargetMode="External"/><Relationship Id="rId11" Type="http://schemas.openxmlformats.org/officeDocument/2006/relationships/hyperlink" Target="https://ladailypost.com/hca-seeks-vendors-for-state-employee-dental-vision-benefits/" TargetMode="External"/><Relationship Id="rId12" Type="http://schemas.openxmlformats.org/officeDocument/2006/relationships/hyperlink" Target="https://www.nationalnursesunited.org/press/rns-at-hcas-good-samaritan-hospital-ratify-new-contract" TargetMode="External"/><Relationship Id="rId13" Type="http://schemas.openxmlformats.org/officeDocument/2006/relationships/hyperlink" Target="https://healthcareandprotection.com/hca-healthcare-and-feel-good-launch-12-month-programme-of-wellbeing-workshops/" TargetMode="External"/><Relationship Id="rId14" Type="http://schemas.openxmlformats.org/officeDocument/2006/relationships/hyperlink" Target="https://www.yahoo.com/news/anthem-bcbs-hca-healthcare-agree-181952979.html"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0.png"/><Relationship Id="rId3" Type="http://schemas.openxmlformats.org/officeDocument/2006/relationships/image" Target="../media/image191.png"/><Relationship Id="rId4" Type="http://schemas.openxmlformats.org/officeDocument/2006/relationships/image" Target="../media/image192.png"/><Relationship Id="rId5" Type="http://schemas.openxmlformats.org/officeDocument/2006/relationships/hyperlink" Target="https://www.nhbr.com/hcas-takeover-of-cmc-has-changed-the-health-care-landscape/" TargetMode="External"/><Relationship Id="rId6" Type="http://schemas.openxmlformats.org/officeDocument/2006/relationships/hyperlink" Target="https://manchester.inklink.news/cmc-joins-hca-healthcare-family-as-of-feb-1/" TargetMode="External"/><Relationship Id="rId7" Type="http://schemas.openxmlformats.org/officeDocument/2006/relationships/hyperlink" Target="https://www.dotmed.com/news/story/64240" TargetMode="External"/><Relationship Id="rId8" Type="http://schemas.openxmlformats.org/officeDocument/2006/relationships/hyperlink" Target="https://manchester.inklink.news/attorney-general-approves-catholic-medical-center-partnership-with-hca-healthcare/" TargetMode="External"/><Relationship Id="rId9" Type="http://schemas.openxmlformats.org/officeDocument/2006/relationships/hyperlink" Target="https://www.gurufocus.com/news/2973344/hca-healthcare-hca-expands-board-with-new-appointment" TargetMode="External"/><Relationship Id="rId10" Type="http://schemas.openxmlformats.org/officeDocument/2006/relationships/hyperlink" Target="https://www.ainvest.com/news/hca-healthcare-strategic-board-move-play-operational-precision-governance-leadership-2507/" TargetMode="External"/><Relationship Id="rId11" Type="http://schemas.openxmlformats.org/officeDocument/2006/relationships/hyperlink" Target="https://www.tipranks.com/news/company-announcements/hca-healthcare-appoints-john-chidsey-to-board" TargetMode="External"/><Relationship Id="rId12" Type="http://schemas.openxmlformats.org/officeDocument/2006/relationships/hyperlink" Target="https://www.getthecoast.com/joseph-everette-named-chief-nursing-officer-at-hca-fort-walton-destin-hospital-where-he-was-born/" TargetMode="External"/><Relationship Id="rId13" Type="http://schemas.openxmlformats.org/officeDocument/2006/relationships/hyperlink" Target="https://www.mypanhandle.com/news/local-news/bay-county/panama-city/hca-florida-gulf-coast-hospital-unveils-new-robotic-spine-surgery-technology/amp/"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3" Type="http://schemas.openxmlformats.org/officeDocument/2006/relationships/image" Target="../media/image16.png"/><Relationship Id="rId7" Type="http://schemas.openxmlformats.org/officeDocument/2006/relationships/chart" Target="../charts/chart1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2" Type="http://schemas.openxmlformats.org/officeDocument/2006/relationships/chart" Target="../charts/chart5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image" Target="../media/image53.png"/><Relationship Id="rId2" Type="http://schemas.microsoft.com/office/2014/relationships/chartEx" Target="../charts/chartEx1.xml"/><Relationship Id="rId4" Type="http://schemas.openxmlformats.org/officeDocument/2006/relationships/chart" Target="../charts/chart14.xml"/><Relationship Id="rId5" Type="http://schemas.openxmlformats.org/officeDocument/2006/relationships/chart" Target="../charts/chart5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3" Type="http://schemas.openxmlformats.org/officeDocument/2006/relationships/chart" Target="../charts/chart24.xml"/><Relationship Id="rId7" Type="http://schemas.openxmlformats.org/officeDocument/2006/relationships/chart" Target="../charts/chart28.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 Id="rId2" Type="http://schemas.openxmlformats.org/officeDocument/2006/relationships/image" Target="../media/image193.png"/><Relationship Id="rId8" Type="http://schemas.openxmlformats.org/officeDocument/2006/relationships/image" Target="../media/image194.png"/><Relationship Id="rId9" Type="http://schemas.openxmlformats.org/officeDocument/2006/relationships/image" Target="../media/image195.png"/><Relationship Id="rId10" Type="http://schemas.openxmlformats.org/officeDocument/2006/relationships/image" Target="../media/image196.png"/><Relationship Id="rId11" Type="http://schemas.openxmlformats.org/officeDocument/2006/relationships/chart" Target="../charts/chart55.xml"/><Relationship Id="rId12" Type="http://schemas.openxmlformats.org/officeDocument/2006/relationships/chart" Target="../charts/chart56.xml"/><Relationship Id="rId13" Type="http://schemas.openxmlformats.org/officeDocument/2006/relationships/chart" Target="../charts/chart57.xml"/><Relationship Id="rId14" Type="http://schemas.openxmlformats.org/officeDocument/2006/relationships/chart" Target="../charts/chart58.xml"/><Relationship Id="rId15" Type="http://schemas.openxmlformats.org/officeDocument/2006/relationships/chart" Target="../charts/chart59.xml"/></Relationships>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(1/20): </a:t>
            </a:r>
            <a:r>
              <a:rPr sz="1600" b="1" u="none" i="0">
                <a:solidFill>
                  <a:srgbClr val="7F7F7F"/>
                </a:solidFill>
                <a:latin typeface="calibri"/>
              </a:rPr>
              <a:t>Application Development &amp; Maintenance</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Business requirements involvement</a:t>
                      </a:r>
                    </a:p>
                    <a:p>
                      <a:pPr algn="l"/>
                      <a:r>
                        <a:rPr sz="1100" b="0">
                          <a:solidFill>
                            <a:srgbClr val="000000"/>
                          </a:solidFill>
                          <a:latin typeface="calibri"/>
                        </a:rPr>
                        <a:t>•   Module requirements finalization with SME</a:t>
                      </a:r>
                    </a:p>
                    <a:p>
                      <a:pPr algn="l"/>
                      <a:r>
                        <a:rPr sz="1100" b="0">
                          <a:solidFill>
                            <a:srgbClr val="000000"/>
                          </a:solidFill>
                          <a:latin typeface="calibri"/>
                        </a:rPr>
                        <a:t>•   Business requirement review and detail design document preparation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Primary designer of systems architecture for Medicare and Medicaid products</a:t>
                      </a:r>
                    </a:p>
                    <a:p>
                      <a:pPr algn="l"/>
                      <a:r>
                        <a:rPr sz="1100" b="0">
                          <a:solidFill>
                            <a:srgbClr val="000000"/>
                          </a:solidFill>
                          <a:latin typeface="calibri"/>
                        </a:rPr>
                        <a:t>•   Understanding customer requirements for new changes</a:t>
                      </a:r>
                    </a:p>
                    <a:p>
                      <a:pPr algn="l"/>
                      <a:r>
                        <a:rPr sz="1100" b="0">
                          <a:solidFill>
                            <a:srgbClr val="000000"/>
                          </a:solidFill>
                          <a:latin typeface="calibri"/>
                        </a:rPr>
                        <a:t>•   Preparing technical specification documents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Analysis of business requirements into functional application features</a:t>
                      </a:r>
                    </a:p>
                    <a:p>
                      <a:pPr algn="l"/>
                      <a:r>
                        <a:rPr sz="1100" b="0">
                          <a:solidFill>
                            <a:srgbClr val="000000"/>
                          </a:solidFill>
                          <a:latin typeface="calibri"/>
                        </a:rPr>
                        <a:t>•   Diagnosis and resolution of bugs during testing</a:t>
                      </a:r>
                    </a:p>
                    <a:p>
                      <a:pPr algn="l"/>
                      <a:r>
                        <a:rPr sz="1100" b="0">
                          <a:solidFill>
                            <a:srgbClr val="000000"/>
                          </a:solidFill>
                          <a:latin typeface="calibri"/>
                        </a:rPr>
                        <a:t>•   Development of front-end components with Blazor and back-end services...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Implementation of code modifications in Java</a:t>
                      </a:r>
                    </a:p>
                    <a:p>
                      <a:pPr algn="l"/>
                      <a:r>
                        <a:rPr sz="1100" b="0">
                          <a:solidFill>
                            <a:srgbClr val="000000"/>
                          </a:solidFill>
                          <a:latin typeface="calibri"/>
                        </a:rPr>
                        <a:t>•   Development of analysis and debugging processes for Java code changes</a:t>
                      </a:r>
                    </a:p>
                    <a:p>
                      <a:pPr algn="l"/>
                      <a:r>
                        <a:rPr sz="1100" b="0">
                          <a:solidFill>
                            <a:srgbClr val="000000"/>
                          </a:solidFill>
                          <a:latin typeface="calibri"/>
                        </a:rPr>
                        <a:t>•   Utilization of Spring Boot for application development</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Mainframe application development and modernization</a:t>
                      </a:r>
                    </a:p>
                    <a:p>
                      <a:pPr algn="l"/>
                      <a:r>
                        <a:rPr sz="1100" b="0">
                          <a:solidFill>
                            <a:srgbClr val="000000"/>
                          </a:solidFill>
                          <a:latin typeface="calibri"/>
                        </a:rPr>
                        <a:t>•   Maintenance and enhancement of mission-critical mainframe applications</a:t>
                      </a:r>
                    </a:p>
                    <a:p>
                      <a:pPr algn="l"/>
                      <a:r>
                        <a:rPr sz="1100" b="0">
                          <a:solidFill>
                            <a:srgbClr val="000000"/>
                          </a:solidFill>
                          <a:latin typeface="calibri"/>
                        </a:rPr>
                        <a:t>•   Management of billing, patient information, insurance claims proc...</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17</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21</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Pune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Chennai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Thiruvananthapuram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574014"/>
            <a:ext cx="1676400" cy="863600"/>
          </a:xfrm>
          <a:prstGeom prst="rect">
            <a:avLst/>
          </a:prstGeom>
        </p:spPr>
      </p:pic>
      <p:pic>
        <p:nvPicPr>
          <p:cNvPr id="83" name="Picture 82" descr="image.png"/>
          <p:cNvPicPr>
            <a:picLocks noChangeAspect="1"/>
          </p:cNvPicPr>
          <p:nvPr/>
        </p:nvPicPr>
        <p:blipFill>
          <a:blip r:embed="rId5"/>
          <a:stretch>
            <a:fillRect/>
          </a:stretch>
        </p:blipFill>
        <p:spPr>
          <a:xfrm>
            <a:off x="6300376" y="2584234"/>
            <a:ext cx="1676400" cy="876300"/>
          </a:xfrm>
          <a:prstGeom prst="rect">
            <a:avLst/>
          </a:prstGeom>
        </p:spPr>
      </p:pic>
      <p:pic>
        <p:nvPicPr>
          <p:cNvPr id="84" name="Picture 83" descr="image.png"/>
          <p:cNvPicPr>
            <a:picLocks noChangeAspect="1"/>
          </p:cNvPicPr>
          <p:nvPr/>
        </p:nvPicPr>
        <p:blipFill>
          <a:blip r:embed="rId6"/>
          <a:stretch>
            <a:fillRect/>
          </a:stretch>
        </p:blipFill>
        <p:spPr>
          <a:xfrm>
            <a:off x="6446426" y="3581754"/>
            <a:ext cx="1384300" cy="914400"/>
          </a:xfrm>
          <a:prstGeom prst="rect">
            <a:avLst/>
          </a:prstGeom>
        </p:spPr>
      </p:pic>
      <p:pic>
        <p:nvPicPr>
          <p:cNvPr id="85" name="Picture 84" descr="image.png"/>
          <p:cNvPicPr>
            <a:picLocks noChangeAspect="1"/>
          </p:cNvPicPr>
          <p:nvPr/>
        </p:nvPicPr>
        <p:blipFill>
          <a:blip r:embed="rId7"/>
          <a:stretch>
            <a:fillRect/>
          </a:stretch>
        </p:blipFill>
        <p:spPr>
          <a:xfrm>
            <a:off x="6357526" y="4597985"/>
            <a:ext cx="1562100" cy="762000"/>
          </a:xfrm>
          <a:prstGeom prst="rect">
            <a:avLst/>
          </a:prstGeom>
        </p:spPr>
      </p:pic>
      <p:pic>
        <p:nvPicPr>
          <p:cNvPr id="86" name="Picture 85" descr="image.png"/>
          <p:cNvPicPr>
            <a:picLocks noChangeAspect="1"/>
          </p:cNvPicPr>
          <p:nvPr/>
        </p:nvPicPr>
        <p:blipFill>
          <a:blip r:embed="rId8"/>
          <a:stretch>
            <a:fillRect/>
          </a:stretch>
        </p:blipFill>
        <p:spPr>
          <a:xfrm>
            <a:off x="6300376" y="5703117"/>
            <a:ext cx="1676400" cy="431800"/>
          </a:xfrm>
          <a:prstGeom prst="rect">
            <a:avLst/>
          </a:prstGeom>
        </p:spPr>
      </p:pic>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(2/20): </a:t>
            </a:r>
            <a:r>
              <a:rPr sz="1600" b="1" u="none" i="0">
                <a:solidFill>
                  <a:srgbClr val="7F7F7F"/>
                </a:solidFill>
                <a:latin typeface="calibri"/>
              </a:rPr>
              <a:t>Data Engineering</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Google Cloud Certified  Professional Data Engineer certification</a:t>
                      </a:r>
                    </a:p>
                    <a:p>
                      <a:pPr algn="l"/>
                      <a:r>
                        <a:rPr sz="1100" b="0">
                          <a:solidFill>
                            <a:srgbClr val="000000"/>
                          </a:solidFill>
                          <a:latin typeface="calibri"/>
                        </a:rPr>
                        <a:t>•   Requirement gathering and analysis</a:t>
                      </a:r>
                    </a:p>
                    <a:p>
                      <a:pPr algn="l"/>
                      <a:r>
                        <a:rPr sz="1100" b="0">
                          <a:solidFill>
                            <a:srgbClr val="000000"/>
                          </a:solidFill>
                          <a:latin typeface="calibri"/>
                        </a:rPr>
                        <a:t>•   Regular client interaction for requirement gathering and status updates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Project management</a:t>
                      </a:r>
                    </a:p>
                    <a:p>
                      <a:pPr algn="l"/>
                      <a:r>
                        <a:rPr sz="1100" b="0">
                          <a:solidFill>
                            <a:srgbClr val="000000"/>
                          </a:solidFill>
                          <a:latin typeface="calibri"/>
                        </a:rPr>
                        <a:t>•   Coordination of research activities</a:t>
                      </a:r>
                    </a:p>
                    <a:p>
                      <a:pPr algn="l"/>
                      <a:r>
                        <a:rPr sz="1100" b="0">
                          <a:solidFill>
                            <a:srgbClr val="000000"/>
                          </a:solidFill>
                          <a:latin typeface="calibri"/>
                        </a:rPr>
                        <a:t>•   Oversight of clinical trials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Business process analysis and requirement understanding</a:t>
                      </a:r>
                    </a:p>
                    <a:p>
                      <a:pPr algn="l"/>
                      <a:r>
                        <a:rPr sz="1100" b="0">
                          <a:solidFill>
                            <a:srgbClr val="000000"/>
                          </a:solidFill>
                          <a:latin typeface="calibri"/>
                        </a:rPr>
                        <a:t>•   Requirement discussions and solution evaluations with BAs</a:t>
                      </a:r>
                    </a:p>
                    <a:p>
                      <a:pPr algn="l"/>
                      <a:r>
                        <a:rPr sz="1100" b="0">
                          <a:solidFill>
                            <a:srgbClr val="000000"/>
                          </a:solidFill>
                          <a:latin typeface="calibri"/>
                        </a:rPr>
                        <a:t>•   ETL mapping design and modification using Informatica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Analysis of business processes and requirements</a:t>
                      </a:r>
                    </a:p>
                    <a:p>
                      <a:pPr algn="l"/>
                      <a:r>
                        <a:rPr sz="1100" b="0">
                          <a:solidFill>
                            <a:srgbClr val="000000"/>
                          </a:solidFill>
                          <a:latin typeface="calibri"/>
                        </a:rPr>
                        <a:t>•   Collaboration with business analysts on requirements and solutions</a:t>
                      </a:r>
                    </a:p>
                    <a:p>
                      <a:pPr algn="l"/>
                      <a:r>
                        <a:rPr sz="1100" b="0">
                          <a:solidFill>
                            <a:srgbClr val="000000"/>
                          </a:solidFill>
                          <a:latin typeface="calibri"/>
                        </a:rPr>
                        <a:t>•   Design of new ETL mappings using Informatica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Advanced data engineering techniques for healthcare datasets integration and analysis</a:t>
                      </a:r>
                    </a:p>
                    <a:p>
                      <a:pPr algn="l"/>
                      <a:r>
                        <a:rPr sz="1100" b="0">
                          <a:solidFill>
                            <a:srgbClr val="000000"/>
                          </a:solidFill>
                          <a:latin typeface="calibri"/>
                        </a:rPr>
                        <a:t>•   Azure Data Factory and Apache Spark for data pipeline design and optimization</a:t>
                      </a:r>
                    </a:p>
                    <a:p>
                      <a:pPr algn="l"/>
                      <a:r>
                        <a:rPr sz="1100" b="0">
                          <a:solidFill>
                            <a:srgbClr val="000000"/>
                          </a:solidFill>
                          <a:latin typeface="calibri"/>
                        </a:rPr>
                        <a:t>•   Collaboration with cross...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10</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15</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Pune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Greater Nashville, Tennessee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Chennai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574014"/>
            <a:ext cx="1676400" cy="863600"/>
          </a:xfrm>
          <a:prstGeom prst="rect">
            <a:avLst/>
          </a:prstGeom>
        </p:spPr>
      </p:pic>
      <p:pic>
        <p:nvPicPr>
          <p:cNvPr id="83" name="Picture 82" descr="image.png"/>
          <p:cNvPicPr>
            <a:picLocks noChangeAspect="1"/>
          </p:cNvPicPr>
          <p:nvPr/>
        </p:nvPicPr>
        <p:blipFill>
          <a:blip r:embed="rId5"/>
          <a:stretch>
            <a:fillRect/>
          </a:stretch>
        </p:blipFill>
        <p:spPr>
          <a:xfrm>
            <a:off x="6681376" y="2565184"/>
            <a:ext cx="914400" cy="914400"/>
          </a:xfrm>
          <a:prstGeom prst="rect">
            <a:avLst/>
          </a:prstGeom>
        </p:spPr>
      </p:pic>
      <p:pic>
        <p:nvPicPr>
          <p:cNvPr id="84" name="Picture 83" descr="image.png"/>
          <p:cNvPicPr>
            <a:picLocks noChangeAspect="1"/>
          </p:cNvPicPr>
          <p:nvPr/>
        </p:nvPicPr>
        <p:blipFill>
          <a:blip r:embed="rId6"/>
          <a:stretch>
            <a:fillRect/>
          </a:stretch>
        </p:blipFill>
        <p:spPr>
          <a:xfrm>
            <a:off x="6300376" y="3791304"/>
            <a:ext cx="1676400" cy="495300"/>
          </a:xfrm>
          <a:prstGeom prst="rect">
            <a:avLst/>
          </a:prstGeom>
        </p:spPr>
      </p:pic>
      <p:pic>
        <p:nvPicPr>
          <p:cNvPr id="85" name="Picture 84" descr="image.png"/>
          <p:cNvPicPr>
            <a:picLocks noChangeAspect="1"/>
          </p:cNvPicPr>
          <p:nvPr/>
        </p:nvPicPr>
        <p:blipFill>
          <a:blip r:embed="rId7"/>
          <a:stretch>
            <a:fillRect/>
          </a:stretch>
        </p:blipFill>
        <p:spPr>
          <a:xfrm>
            <a:off x="6757576" y="4597985"/>
            <a:ext cx="762000" cy="762000"/>
          </a:xfrm>
          <a:prstGeom prst="rect">
            <a:avLst/>
          </a:prstGeom>
        </p:spPr>
      </p:pic>
      <p:pic>
        <p:nvPicPr>
          <p:cNvPr id="86" name="Picture 85" descr="image.png"/>
          <p:cNvPicPr>
            <a:picLocks noChangeAspect="1"/>
          </p:cNvPicPr>
          <p:nvPr/>
        </p:nvPicPr>
        <p:blipFill>
          <a:blip r:embed="rId8"/>
          <a:stretch>
            <a:fillRect/>
          </a:stretch>
        </p:blipFill>
        <p:spPr>
          <a:xfrm>
            <a:off x="6681376" y="5461817"/>
            <a:ext cx="914400" cy="914400"/>
          </a:xfrm>
          <a:prstGeom prst="rect">
            <a:avLst/>
          </a:prstGeom>
        </p:spPr>
      </p:pic>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(3/20): </a:t>
            </a:r>
            <a:r>
              <a:rPr sz="1600" b="1" u="none" i="0">
                <a:solidFill>
                  <a:srgbClr val="7F7F7F"/>
                </a:solidFill>
                <a:latin typeface="calibri"/>
              </a:rPr>
              <a:t>Business Intelligence &amp; Analytics</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Project Objective: HCA Healthcare services improvement</a:t>
                      </a:r>
                    </a:p>
                    <a:p>
                      <a:pPr algn="l"/>
                      <a:r>
                        <a:rPr sz="1100" b="0">
                          <a:solidFill>
                            <a:srgbClr val="000000"/>
                          </a:solidFill>
                          <a:latin typeface="calibri"/>
                        </a:rPr>
                        <a:t>•   QMIRS application for generating hospital reports</a:t>
                      </a:r>
                    </a:p>
                    <a:p>
                      <a:pPr algn="l"/>
                      <a:r>
                        <a:rPr sz="1100" b="0">
                          <a:solidFill>
                            <a:srgbClr val="000000"/>
                          </a:solidFill>
                          <a:latin typeface="calibri"/>
                        </a:rPr>
                        <a:t>•   Data received from upstream applications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Gathering requirements from business users and analyzing them</a:t>
                      </a:r>
                    </a:p>
                    <a:p>
                      <a:pPr algn="l"/>
                      <a:r>
                        <a:rPr sz="1100" b="0">
                          <a:solidFill>
                            <a:srgbClr val="000000"/>
                          </a:solidFill>
                          <a:latin typeface="calibri"/>
                        </a:rPr>
                        <a:t>•   Importing data from sources and preparing it according to requirements</a:t>
                      </a:r>
                    </a:p>
                    <a:p>
                      <a:pPr algn="l"/>
                      <a:r>
                        <a:rPr sz="1100" b="0">
                          <a:solidFill>
                            <a:srgbClr val="000000"/>
                          </a:solidFill>
                          <a:latin typeface="calibri"/>
                        </a:rPr>
                        <a:t>•   Identifying key performance metrics and reporting metri...</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Requirement analysis and system understanding</a:t>
                      </a:r>
                    </a:p>
                    <a:p>
                      <a:pPr algn="l"/>
                      <a:r>
                        <a:rPr sz="1100" b="0">
                          <a:solidFill>
                            <a:srgbClr val="000000"/>
                          </a:solidFill>
                          <a:latin typeface="calibri"/>
                        </a:rPr>
                        <a:t>•   Data source analysis including SQL server and flat files</a:t>
                      </a:r>
                    </a:p>
                    <a:p>
                      <a:pPr algn="l"/>
                      <a:r>
                        <a:rPr sz="1100" b="0">
                          <a:solidFill>
                            <a:srgbClr val="000000"/>
                          </a:solidFill>
                          <a:latin typeface="calibri"/>
                        </a:rPr>
                        <a:t>•   Data modifications for improved modeling and visualization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r>
                        <a:rPr sz="1600" b="1" u="none" i="0">
                          <a:solidFill>
                            <a:srgbClr val="000000"/>
                          </a:solidFill>
                          <a:latin typeface="calibri"/>
                        </a:rPr>
                        <a:t>Aithent Technologies Private Limited</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Data analysis of extensive patient data for insights and trends</a:t>
                      </a:r>
                    </a:p>
                    <a:p>
                      <a:pPr algn="l"/>
                      <a:r>
                        <a:rPr sz="1100" b="0">
                          <a:solidFill>
                            <a:srgbClr val="000000"/>
                          </a:solidFill>
                          <a:latin typeface="calibri"/>
                        </a:rPr>
                        <a:t>•   Development of user-friendly dashboards and business intelligence reports in Power BI</a:t>
                      </a:r>
                    </a:p>
                    <a:p>
                      <a:pPr algn="l"/>
                      <a:r>
                        <a:rPr sz="1100" b="0">
                          <a:solidFill>
                            <a:srgbClr val="000000"/>
                          </a:solidFill>
                          <a:latin typeface="calibri"/>
                        </a:rPr>
                        <a:t>•   Collaboration with healthcare professi...</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Business Analyst role</a:t>
                      </a:r>
                    </a:p>
                    <a:p>
                      <a:pPr algn="l"/>
                      <a:r>
                        <a:rPr sz="1100" b="0">
                          <a:solidFill>
                            <a:srgbClr val="000000"/>
                          </a:solidFill>
                          <a:latin typeface="calibri"/>
                        </a:rPr>
                        <a:t>•   Business Analysis, Roadmap planning, and Release Management responsibilities</a:t>
                      </a:r>
                    </a:p>
                    <a:p>
                      <a:pPr algn="l"/>
                      <a:r>
                        <a:rPr sz="1100" b="0">
                          <a:solidFill>
                            <a:srgbClr val="000000"/>
                          </a:solidFill>
                          <a:latin typeface="calibri"/>
                        </a:rPr>
                        <a:t>•   Backlog refinement for E-Accessibility compliance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12</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15</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Chennai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Greater Nashville, Tennessee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Pune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574014"/>
            <a:ext cx="1676400" cy="863600"/>
          </a:xfrm>
          <a:prstGeom prst="rect">
            <a:avLst/>
          </a:prstGeom>
        </p:spPr>
      </p:pic>
      <p:pic>
        <p:nvPicPr>
          <p:cNvPr id="83" name="Picture 82" descr="image.png"/>
          <p:cNvPicPr>
            <a:picLocks noChangeAspect="1"/>
          </p:cNvPicPr>
          <p:nvPr/>
        </p:nvPicPr>
        <p:blipFill>
          <a:blip r:embed="rId5"/>
          <a:stretch>
            <a:fillRect/>
          </a:stretch>
        </p:blipFill>
        <p:spPr>
          <a:xfrm>
            <a:off x="6300376" y="2787434"/>
            <a:ext cx="1676400" cy="469900"/>
          </a:xfrm>
          <a:prstGeom prst="rect">
            <a:avLst/>
          </a:prstGeom>
        </p:spPr>
      </p:pic>
      <p:pic>
        <p:nvPicPr>
          <p:cNvPr id="84" name="Picture 83" descr="image.png"/>
          <p:cNvPicPr>
            <a:picLocks noChangeAspect="1"/>
          </p:cNvPicPr>
          <p:nvPr/>
        </p:nvPicPr>
        <p:blipFill>
          <a:blip r:embed="rId6"/>
          <a:stretch>
            <a:fillRect/>
          </a:stretch>
        </p:blipFill>
        <p:spPr>
          <a:xfrm>
            <a:off x="6681376" y="3581754"/>
            <a:ext cx="914400" cy="914400"/>
          </a:xfrm>
          <a:prstGeom prst="rect">
            <a:avLst/>
          </a:prstGeom>
        </p:spPr>
      </p:pic>
      <p:pic>
        <p:nvPicPr>
          <p:cNvPr id="85" name="Picture 84" descr="image.png"/>
          <p:cNvPicPr>
            <a:picLocks noChangeAspect="1"/>
          </p:cNvPicPr>
          <p:nvPr/>
        </p:nvPicPr>
        <p:blipFill>
          <a:blip r:embed="rId7"/>
          <a:stretch>
            <a:fillRect/>
          </a:stretch>
        </p:blipFill>
        <p:spPr>
          <a:xfrm>
            <a:off x="6681376" y="5461817"/>
            <a:ext cx="914400" cy="914400"/>
          </a:xfrm>
          <a:prstGeom prst="rect">
            <a:avLst/>
          </a:prstGeom>
        </p:spPr>
      </p:pic>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(4/20): </a:t>
            </a:r>
            <a:r>
              <a:rPr sz="1600" b="1" u="none" i="0">
                <a:solidFill>
                  <a:srgbClr val="7F7F7F"/>
                </a:solidFill>
                <a:latin typeface="calibri"/>
              </a:rPr>
              <a:t>Project/Programs Management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r>
                        <a:rPr sz="1600" b="1" u="none" i="0">
                          <a:solidFill>
                            <a:srgbClr val="000000"/>
                          </a:solidFill>
                          <a:latin typeface="calibri"/>
                        </a:rPr>
                        <a:t>Nesco Resource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Project plans development</a:t>
                      </a:r>
                    </a:p>
                    <a:p>
                      <a:pPr algn="l"/>
                      <a:r>
                        <a:rPr sz="1100" b="0">
                          <a:solidFill>
                            <a:srgbClr val="000000"/>
                          </a:solidFill>
                          <a:latin typeface="calibri"/>
                        </a:rPr>
                        <a:t>•   Task completion monitoring</a:t>
                      </a:r>
                    </a:p>
                    <a:p>
                      <a:pPr algn="l"/>
                      <a:r>
                        <a:rPr sz="1100" b="0">
                          <a:solidFill>
                            <a:srgbClr val="000000"/>
                          </a:solidFill>
                          <a:latin typeface="calibri"/>
                        </a:rPr>
                        <a:t>•   Deliverable status communication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Scrum Master responsibilities</a:t>
                      </a:r>
                    </a:p>
                    <a:p>
                      <a:pPr algn="l"/>
                      <a:r>
                        <a:rPr sz="1100" b="0">
                          <a:solidFill>
                            <a:srgbClr val="000000"/>
                          </a:solidFill>
                          <a:latin typeface="calibri"/>
                        </a:rPr>
                        <a:t>•   Review of backlog items and sprint planning</a:t>
                      </a:r>
                    </a:p>
                    <a:p>
                      <a:pPr algn="l"/>
                      <a:r>
                        <a:rPr sz="1100" b="0">
                          <a:solidFill>
                            <a:srgbClr val="000000"/>
                          </a:solidFill>
                          <a:latin typeface="calibri"/>
                        </a:rPr>
                        <a:t>•   Preparation of dashboards in ADO</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Overall management and continuous improvement of program deliverables</a:t>
                      </a:r>
                    </a:p>
                    <a:p>
                      <a:pPr algn="l"/>
                      <a:r>
                        <a:rPr sz="1100" b="0">
                          <a:solidFill>
                            <a:srgbClr val="000000"/>
                          </a:solidFill>
                          <a:latin typeface="calibri"/>
                        </a:rPr>
                        <a:t>•   Partnership with Account and Customer Experience leaders</a:t>
                      </a:r>
                    </a:p>
                    <a:p>
                      <a:pPr algn="l"/>
                      <a:r>
                        <a:rPr sz="1100" b="0">
                          <a:solidFill>
                            <a:srgbClr val="000000"/>
                          </a:solidFill>
                          <a:latin typeface="calibri"/>
                        </a:rPr>
                        <a:t>•   Development and execution of visionary and strategic improvem...</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r>
                        <a:rPr sz="1600" b="1" u="none" i="0">
                          <a:solidFill>
                            <a:srgbClr val="000000"/>
                          </a:solidFill>
                          <a:latin typeface="calibri"/>
                        </a:rPr>
                        <a:t>Geonamic Systems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Team leadership for GIS tasks</a:t>
                      </a:r>
                    </a:p>
                    <a:p>
                      <a:pPr algn="l"/>
                      <a:r>
                        <a:rPr sz="1100" b="0">
                          <a:solidFill>
                            <a:srgbClr val="000000"/>
                          </a:solidFill>
                          <a:latin typeface="calibri"/>
                        </a:rPr>
                        <a:t>•   Utilization of Genomic and Esri software platforms</a:t>
                      </a:r>
                    </a:p>
                    <a:p>
                      <a:pPr algn="l"/>
                      <a:r>
                        <a:rPr sz="1100" b="0">
                          <a:solidFill>
                            <a:srgbClr val="000000"/>
                          </a:solidFill>
                          <a:latin typeface="calibri"/>
                        </a:rPr>
                        <a:t>•   Alignment and loading of inspection data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Project management</a:t>
                      </a:r>
                    </a:p>
                    <a:p>
                      <a:pPr algn="l"/>
                      <a:r>
                        <a:rPr sz="1100" b="0">
                          <a:solidFill>
                            <a:srgbClr val="000000"/>
                          </a:solidFill>
                          <a:latin typeface="calibri"/>
                        </a:rPr>
                        <a:t>•   Development of strategic plans</a:t>
                      </a:r>
                    </a:p>
                    <a:p>
                      <a:pPr algn="l"/>
                      <a:r>
                        <a:rPr sz="1100" b="0">
                          <a:solidFill>
                            <a:srgbClr val="000000"/>
                          </a:solidFill>
                          <a:latin typeface="calibri"/>
                        </a:rPr>
                        <a:t>•   Coordination of cross-functional teams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8</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13</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Greater Nashville, Tennessee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Pune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Houston, Texas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National Capital Region,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2590584"/>
            <a:ext cx="1676400" cy="863600"/>
          </a:xfrm>
          <a:prstGeom prst="rect">
            <a:avLst/>
          </a:prstGeom>
        </p:spPr>
      </p:pic>
      <p:pic>
        <p:nvPicPr>
          <p:cNvPr id="83" name="Picture 82" descr="image.png"/>
          <p:cNvPicPr>
            <a:picLocks noChangeAspect="1"/>
          </p:cNvPicPr>
          <p:nvPr/>
        </p:nvPicPr>
        <p:blipFill>
          <a:blip r:embed="rId5"/>
          <a:stretch>
            <a:fillRect/>
          </a:stretch>
        </p:blipFill>
        <p:spPr>
          <a:xfrm>
            <a:off x="6681376" y="3581754"/>
            <a:ext cx="914400" cy="914400"/>
          </a:xfrm>
          <a:prstGeom prst="rect">
            <a:avLst/>
          </a:prstGeom>
        </p:spPr>
      </p:pic>
      <p:pic>
        <p:nvPicPr>
          <p:cNvPr id="84" name="Picture 83" descr="image.png"/>
          <p:cNvPicPr>
            <a:picLocks noChangeAspect="1"/>
          </p:cNvPicPr>
          <p:nvPr/>
        </p:nvPicPr>
        <p:blipFill>
          <a:blip r:embed="rId6"/>
          <a:stretch>
            <a:fillRect/>
          </a:stretch>
        </p:blipFill>
        <p:spPr>
          <a:xfrm>
            <a:off x="6681376" y="5461817"/>
            <a:ext cx="914400" cy="914400"/>
          </a:xfrm>
          <a:prstGeom prst="rect">
            <a:avLst/>
          </a:prstGeom>
        </p:spPr>
      </p:pic>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(5/20): </a:t>
            </a:r>
            <a:r>
              <a:rPr sz="1600" b="1" u="none" i="0">
                <a:solidFill>
                  <a:srgbClr val="7F7F7F"/>
                </a:solidFill>
                <a:latin typeface="calibri"/>
              </a:rPr>
              <a:t>Infrastructure Management System</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Creation of tablespaces based on application requirements</a:t>
                      </a:r>
                    </a:p>
                    <a:p>
                      <a:pPr algn="l"/>
                      <a:r>
                        <a:rPr sz="1100" b="0">
                          <a:solidFill>
                            <a:srgbClr val="000000"/>
                          </a:solidFill>
                          <a:latin typeface="calibri"/>
                        </a:rPr>
                        <a:t>•   Creation of objects and indexes as requested by development teams</a:t>
                      </a:r>
                    </a:p>
                    <a:p>
                      <a:pPr algn="l"/>
                      <a:r>
                        <a:rPr sz="1100" b="0">
                          <a:solidFill>
                            <a:srgbClr val="000000"/>
                          </a:solidFill>
                          <a:latin typeface="calibri"/>
                        </a:rPr>
                        <a:t>•   Involvement in UTS conversion for production and non-production ...</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Installation and configuration of MS SQL Server versions and application of service packs and hotfixes</a:t>
                      </a:r>
                    </a:p>
                    <a:p>
                      <a:pPr algn="l"/>
                      <a:r>
                        <a:rPr sz="1100" b="0">
                          <a:solidFill>
                            <a:srgbClr val="000000"/>
                          </a:solidFill>
                          <a:latin typeface="calibri"/>
                        </a:rPr>
                        <a:t>•   Upgrading and migrating SQL Server instances and databases</a:t>
                      </a:r>
                    </a:p>
                    <a:p>
                      <a:pPr algn="l"/>
                      <a:r>
                        <a:rPr sz="1100" b="0">
                          <a:solidFill>
                            <a:srgbClr val="000000"/>
                          </a:solidFill>
                          <a:latin typeface="calibri"/>
                        </a:rPr>
                        <a:t>•   Implementation of high ava...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Log extraction and troubleshooting</a:t>
                      </a:r>
                    </a:p>
                    <a:p>
                      <a:pPr algn="l"/>
                      <a:r>
                        <a:rPr sz="1100" b="0">
                          <a:solidFill>
                            <a:srgbClr val="000000"/>
                          </a:solidFill>
                          <a:latin typeface="calibri"/>
                        </a:rPr>
                        <a:t>•   Batch monitoring and failure analysis</a:t>
                      </a:r>
                    </a:p>
                    <a:p>
                      <a:pPr algn="l"/>
                      <a:r>
                        <a:rPr sz="1100" b="0">
                          <a:solidFill>
                            <a:srgbClr val="000000"/>
                          </a:solidFill>
                          <a:latin typeface="calibri"/>
                        </a:rPr>
                        <a:t>•   PRB ticketing assistance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Installation and configuration of MS SQL Server versions</a:t>
                      </a:r>
                    </a:p>
                    <a:p>
                      <a:pPr algn="l"/>
                      <a:r>
                        <a:rPr sz="1100" b="0">
                          <a:solidFill>
                            <a:srgbClr val="000000"/>
                          </a:solidFill>
                          <a:latin typeface="calibri"/>
                        </a:rPr>
                        <a:t>•   Application of service packs and cumulative updates</a:t>
                      </a:r>
                    </a:p>
                    <a:p>
                      <a:pPr algn="l"/>
                      <a:r>
                        <a:rPr sz="1100" b="0">
                          <a:solidFill>
                            <a:srgbClr val="000000"/>
                          </a:solidFill>
                          <a:latin typeface="calibri"/>
                        </a:rPr>
                        <a:t>•   Database health checks including error log monitoring and job failures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Batch support for 24/7 operations involving ABEND fixes and monitoring batch cycles</a:t>
                      </a:r>
                    </a:p>
                    <a:p>
                      <a:pPr algn="l"/>
                      <a:r>
                        <a:rPr sz="1100" b="0">
                          <a:solidFill>
                            <a:srgbClr val="000000"/>
                          </a:solidFill>
                          <a:latin typeface="calibri"/>
                        </a:rPr>
                        <a:t>•   Monitoring and ensuring proper batch flow and handling adhoc job scheduling</a:t>
                      </a:r>
                    </a:p>
                    <a:p>
                      <a:pPr algn="l"/>
                      <a:r>
                        <a:rPr sz="1100" b="0">
                          <a:solidFill>
                            <a:srgbClr val="000000"/>
                          </a:solidFill>
                          <a:latin typeface="calibri"/>
                        </a:rPr>
                        <a:t>•   Managing hold and long-runni...</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6</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9</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Pune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Chennai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Kochi, Japan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574014"/>
            <a:ext cx="1676400" cy="863600"/>
          </a:xfrm>
          <a:prstGeom prst="rect">
            <a:avLst/>
          </a:prstGeom>
        </p:spPr>
      </p:pic>
      <p:pic>
        <p:nvPicPr>
          <p:cNvPr id="83" name="Picture 82" descr="image.png"/>
          <p:cNvPicPr>
            <a:picLocks noChangeAspect="1"/>
          </p:cNvPicPr>
          <p:nvPr/>
        </p:nvPicPr>
        <p:blipFill>
          <a:blip r:embed="rId5"/>
          <a:stretch>
            <a:fillRect/>
          </a:stretch>
        </p:blipFill>
        <p:spPr>
          <a:xfrm>
            <a:off x="6300376" y="2609634"/>
            <a:ext cx="1676400" cy="825500"/>
          </a:xfrm>
          <a:prstGeom prst="rect">
            <a:avLst/>
          </a:prstGeom>
        </p:spPr>
      </p:pic>
      <p:pic>
        <p:nvPicPr>
          <p:cNvPr id="84" name="Picture 83" descr="image.png"/>
          <p:cNvPicPr>
            <a:picLocks noChangeAspect="1"/>
          </p:cNvPicPr>
          <p:nvPr/>
        </p:nvPicPr>
        <p:blipFill>
          <a:blip r:embed="rId6"/>
          <a:stretch>
            <a:fillRect/>
          </a:stretch>
        </p:blipFill>
        <p:spPr>
          <a:xfrm>
            <a:off x="6681376" y="3581754"/>
            <a:ext cx="914400" cy="914400"/>
          </a:xfrm>
          <a:prstGeom prst="rect">
            <a:avLst/>
          </a:prstGeom>
        </p:spPr>
      </p:pic>
      <p:pic>
        <p:nvPicPr>
          <p:cNvPr id="85" name="Picture 84" descr="image.png"/>
          <p:cNvPicPr>
            <a:picLocks noChangeAspect="1"/>
          </p:cNvPicPr>
          <p:nvPr/>
        </p:nvPicPr>
        <p:blipFill>
          <a:blip r:embed="rId7"/>
          <a:stretch>
            <a:fillRect/>
          </a:stretch>
        </p:blipFill>
        <p:spPr>
          <a:xfrm>
            <a:off x="6452776" y="4597985"/>
            <a:ext cx="1371600" cy="762000"/>
          </a:xfrm>
          <a:prstGeom prst="rect">
            <a:avLst/>
          </a:prstGeom>
        </p:spPr>
      </p:pic>
      <p:pic>
        <p:nvPicPr>
          <p:cNvPr id="86" name="Picture 85" descr="image.png"/>
          <p:cNvPicPr>
            <a:picLocks noChangeAspect="1"/>
          </p:cNvPicPr>
          <p:nvPr/>
        </p:nvPicPr>
        <p:blipFill>
          <a:blip r:embed="rId8"/>
          <a:stretch>
            <a:fillRect/>
          </a:stretch>
        </p:blipFill>
        <p:spPr>
          <a:xfrm>
            <a:off x="6319426" y="5461817"/>
            <a:ext cx="1638300" cy="914400"/>
          </a:xfrm>
          <a:prstGeom prst="rect">
            <a:avLst/>
          </a:prstGeom>
        </p:spPr>
      </p:pic>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(6/20): </a:t>
            </a:r>
            <a:r>
              <a:rPr sz="1600" b="1" u="none" i="0">
                <a:solidFill>
                  <a:srgbClr val="7F7F7F"/>
                </a:solidFill>
                <a:latin typeface="calibri"/>
              </a:rPr>
              <a:t>Software Testing</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Agile call attendance for individual progress and defect status sharing</a:t>
                      </a:r>
                    </a:p>
                    <a:p>
                      <a:pPr algn="l"/>
                      <a:r>
                        <a:rPr sz="1100" b="0">
                          <a:solidFill>
                            <a:srgbClr val="000000"/>
                          </a:solidFill>
                          <a:latin typeface="calibri"/>
                        </a:rPr>
                        <a:t>•   Regression testing execution and artifact creation</a:t>
                      </a:r>
                    </a:p>
                    <a:p>
                      <a:pPr algn="l"/>
                      <a:r>
                        <a:rPr sz="1100" b="0">
                          <a:solidFill>
                            <a:srgbClr val="000000"/>
                          </a:solidFill>
                          <a:latin typeface="calibri"/>
                        </a:rPr>
                        <a:t>•   Unit testing activities including test case and data preparation,...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r>
                        <a:rPr sz="1600" b="1" u="none" i="0">
                          <a:solidFill>
                            <a:srgbClr val="000000"/>
                          </a:solidFill>
                          <a:latin typeface="calibri"/>
                        </a:rPr>
                        <a:t>CL Infotech Private Limited</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AGILE environment participation in scrum and sprint meetings</a:t>
                      </a:r>
                    </a:p>
                    <a:p>
                      <a:pPr algn="l"/>
                      <a:r>
                        <a:rPr sz="1100" b="0">
                          <a:solidFill>
                            <a:srgbClr val="000000"/>
                          </a:solidFill>
                          <a:latin typeface="calibri"/>
                        </a:rPr>
                        <a:t>•   Development of test plans, scenarios, scripts, and cases based on requirements</a:t>
                      </a:r>
                    </a:p>
                    <a:p>
                      <a:pPr algn="l"/>
                      <a:r>
                        <a:rPr sz="1100" b="0">
                          <a:solidFill>
                            <a:srgbClr val="000000"/>
                          </a:solidFill>
                          <a:latin typeface="calibri"/>
                        </a:rPr>
                        <a:t>•   Design, development, and maintenance of automate...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Smoke, sanity, and regression suite execution for sprint releases</a:t>
                      </a:r>
                    </a:p>
                    <a:p>
                      <a:pPr algn="l"/>
                      <a:r>
                        <a:rPr sz="1100" b="0">
                          <a:solidFill>
                            <a:srgbClr val="000000"/>
                          </a:solidFill>
                          <a:latin typeface="calibri"/>
                        </a:rPr>
                        <a:t>•   Automation defect reporting in Jira and defect follow-ups with development team</a:t>
                      </a:r>
                    </a:p>
                    <a:p>
                      <a:pPr algn="l"/>
                      <a:r>
                        <a:rPr sz="1100" b="0">
                          <a:solidFill>
                            <a:srgbClr val="000000"/>
                          </a:solidFill>
                          <a:latin typeface="calibri"/>
                        </a:rPr>
                        <a:t>•   Analysis of changes in new builds and upda...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Platform development for hospitals and imaging centers</a:t>
                      </a:r>
                    </a:p>
                    <a:p>
                      <a:pPr algn="l"/>
                      <a:r>
                        <a:rPr sz="1100" b="0">
                          <a:solidFill>
                            <a:srgbClr val="000000"/>
                          </a:solidFill>
                          <a:latin typeface="calibri"/>
                        </a:rPr>
                        <a:t>•   Service request management and technician bidding system</a:t>
                      </a:r>
                    </a:p>
                    <a:p>
                      <a:pPr algn="l"/>
                      <a:r>
                        <a:rPr sz="1100" b="0">
                          <a:solidFill>
                            <a:srgbClr val="000000"/>
                          </a:solidFill>
                          <a:latin typeface="calibri"/>
                        </a:rPr>
                        <a:t>•   Streamlined service requests and technician selection processes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r>
                        <a:rPr sz="1600" b="1" u="none" i="0">
                          <a:solidFill>
                            <a:srgbClr val="000000"/>
                          </a:solidFill>
                          <a:latin typeface="calibri"/>
                        </a:rPr>
                        <a:t>IRIS Digital</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Preparation of Test Matrix for tracking requirements and test cases</a:t>
                      </a:r>
                    </a:p>
                    <a:p>
                      <a:pPr algn="l"/>
                      <a:r>
                        <a:rPr sz="1100" b="0">
                          <a:solidFill>
                            <a:srgbClr val="000000"/>
                          </a:solidFill>
                          <a:latin typeface="calibri"/>
                        </a:rPr>
                        <a:t>•   Development and execution of automation test scripts leveraging black and white box testing across functional, non-functi...</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9</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9</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Chennai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Jaipur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574014"/>
            <a:ext cx="1676400" cy="863600"/>
          </a:xfrm>
          <a:prstGeom prst="rect">
            <a:avLst/>
          </a:prstGeom>
        </p:spPr>
      </p:pic>
      <p:pic>
        <p:nvPicPr>
          <p:cNvPr id="83" name="Picture 82" descr="image.png"/>
          <p:cNvPicPr>
            <a:picLocks noChangeAspect="1"/>
          </p:cNvPicPr>
          <p:nvPr/>
        </p:nvPicPr>
        <p:blipFill>
          <a:blip r:embed="rId5"/>
          <a:stretch>
            <a:fillRect/>
          </a:stretch>
        </p:blipFill>
        <p:spPr>
          <a:xfrm>
            <a:off x="6319426" y="3581754"/>
            <a:ext cx="1638300" cy="914400"/>
          </a:xfrm>
          <a:prstGeom prst="rect">
            <a:avLst/>
          </a:prstGeom>
        </p:spPr>
      </p:pic>
      <p:pic>
        <p:nvPicPr>
          <p:cNvPr id="84" name="Picture 83" descr="image.png"/>
          <p:cNvPicPr>
            <a:picLocks noChangeAspect="1"/>
          </p:cNvPicPr>
          <p:nvPr/>
        </p:nvPicPr>
        <p:blipFill>
          <a:blip r:embed="rId6"/>
          <a:stretch>
            <a:fillRect/>
          </a:stretch>
        </p:blipFill>
        <p:spPr>
          <a:xfrm>
            <a:off x="6694076" y="4597985"/>
            <a:ext cx="889000" cy="762000"/>
          </a:xfrm>
          <a:prstGeom prst="rect">
            <a:avLst/>
          </a:prstGeom>
        </p:spPr>
      </p:pic>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(7/20): </a:t>
            </a:r>
            <a:r>
              <a:rPr sz="1600" b="1" u="none" i="0">
                <a:solidFill>
                  <a:srgbClr val="7F7F7F"/>
                </a:solidFill>
                <a:latin typeface="calibri"/>
              </a:rPr>
              <a:t>System Integration</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Lightning components and apps for improved user interfaces</a:t>
                      </a:r>
                    </a:p>
                    <a:p>
                      <a:pPr algn="l"/>
                      <a:r>
                        <a:rPr sz="1100" b="0">
                          <a:solidFill>
                            <a:srgbClr val="000000"/>
                          </a:solidFill>
                          <a:latin typeface="calibri"/>
                        </a:rPr>
                        <a:t>•   Apex classes, Visualforce pages, and Apex Triggers for functionality</a:t>
                      </a:r>
                    </a:p>
                    <a:p>
                      <a:pPr algn="l"/>
                      <a:r>
                        <a:rPr sz="1100" b="0">
                          <a:solidFill>
                            <a:srgbClr val="000000"/>
                          </a:solidFill>
                          <a:latin typeface="calibri"/>
                        </a:rPr>
                        <a:t>•   Custom report types and dashboards for data analysis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Consultant Oracle-Fusion HCM</a:t>
                      </a:r>
                    </a:p>
                    <a:p>
                      <a:pPr algn="l"/>
                      <a:r>
                        <a:rPr sz="1100" b="0">
                          <a:solidFill>
                            <a:srgbClr val="000000"/>
                          </a:solidFill>
                          <a:latin typeface="calibri"/>
                        </a:rPr>
                        <a:t>•   Requirement stage involvement for design phase understanding</a:t>
                      </a:r>
                    </a:p>
                    <a:p>
                      <a:pPr algn="l"/>
                      <a:r>
                        <a:rPr sz="1100" b="0">
                          <a:solidFill>
                            <a:srgbClr val="000000"/>
                          </a:solidFill>
                          <a:latin typeface="calibri"/>
                        </a:rPr>
                        <a:t>•   HCM Enterprise and workforce structure configuration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MyHealthONE Application</a:t>
                      </a:r>
                    </a:p>
                    <a:p>
                      <a:pPr algn="l"/>
                      <a:r>
                        <a:rPr sz="1100" b="0">
                          <a:solidFill>
                            <a:srgbClr val="000000"/>
                          </a:solidFill>
                          <a:latin typeface="calibri"/>
                        </a:rPr>
                        <a:t>•   Simplification of patient and caregiver experience</a:t>
                      </a:r>
                    </a:p>
                    <a:p>
                      <a:pPr algn="l"/>
                      <a:r>
                        <a:rPr sz="1100" b="0">
                          <a:solidFill>
                            <a:srgbClr val="000000"/>
                          </a:solidFill>
                          <a:latin typeface="calibri"/>
                        </a:rPr>
                        <a:t>•   Quick appointment booking with local doctors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Solution design for BizTalk solutions facilitating data exchange and integration within healthcare systems</a:t>
                      </a:r>
                    </a:p>
                    <a:p>
                      <a:pPr algn="l"/>
                      <a:r>
                        <a:rPr sz="1100" b="0">
                          <a:solidFill>
                            <a:srgbClr val="000000"/>
                          </a:solidFill>
                          <a:latin typeface="calibri"/>
                        </a:rPr>
                        <a:t>•   Creation and management of healthcare integration maps, schemas, and pipelines ens...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4</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4</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National Capital Region,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681376" y="1548614"/>
            <a:ext cx="914400" cy="914400"/>
          </a:xfrm>
          <a:prstGeom prst="rect">
            <a:avLst/>
          </a:prstGeom>
        </p:spPr>
      </p:pic>
      <p:pic>
        <p:nvPicPr>
          <p:cNvPr id="83" name="Picture 82" descr="image.png"/>
          <p:cNvPicPr>
            <a:picLocks noChangeAspect="1"/>
          </p:cNvPicPr>
          <p:nvPr/>
        </p:nvPicPr>
        <p:blipFill>
          <a:blip r:embed="rId5"/>
          <a:stretch>
            <a:fillRect/>
          </a:stretch>
        </p:blipFill>
        <p:spPr>
          <a:xfrm>
            <a:off x="6319426" y="2565184"/>
            <a:ext cx="1638300" cy="914400"/>
          </a:xfrm>
          <a:prstGeom prst="rect">
            <a:avLst/>
          </a:prstGeom>
        </p:spPr>
      </p:pic>
      <p:pic>
        <p:nvPicPr>
          <p:cNvPr id="84" name="Picture 83" descr="image.png"/>
          <p:cNvPicPr>
            <a:picLocks noChangeAspect="1"/>
          </p:cNvPicPr>
          <p:nvPr/>
        </p:nvPicPr>
        <p:blipFill>
          <a:blip r:embed="rId6"/>
          <a:stretch>
            <a:fillRect/>
          </a:stretch>
        </p:blipFill>
        <p:spPr>
          <a:xfrm>
            <a:off x="6446426" y="3581754"/>
            <a:ext cx="1384300" cy="914400"/>
          </a:xfrm>
          <a:prstGeom prst="rect">
            <a:avLst/>
          </a:prstGeom>
        </p:spPr>
      </p:pic>
      <p:pic>
        <p:nvPicPr>
          <p:cNvPr id="85" name="Picture 84" descr="image.png"/>
          <p:cNvPicPr>
            <a:picLocks noChangeAspect="1"/>
          </p:cNvPicPr>
          <p:nvPr/>
        </p:nvPicPr>
        <p:blipFill>
          <a:blip r:embed="rId7"/>
          <a:stretch>
            <a:fillRect/>
          </a:stretch>
        </p:blipFill>
        <p:spPr>
          <a:xfrm>
            <a:off x="6452776" y="4597985"/>
            <a:ext cx="1371600" cy="762000"/>
          </a:xfrm>
          <a:prstGeom prst="rect">
            <a:avLst/>
          </a:prstGeom>
        </p:spPr>
      </p:pic>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(8/20): </a:t>
            </a:r>
            <a:r>
              <a:rPr sz="1600" b="1" u="none" i="0">
                <a:solidFill>
                  <a:srgbClr val="7F7F7F"/>
                </a:solidFill>
                <a:latin typeface="calibri"/>
              </a:rPr>
              <a:t>Talent Acquisition</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Recruitment efforts for healthcare positions ensuring alignment with client needs and industry standards</a:t>
                      </a:r>
                    </a:p>
                    <a:p>
                      <a:pPr algn="l"/>
                      <a:r>
                        <a:rPr sz="1100" b="0">
                          <a:solidFill>
                            <a:srgbClr val="000000"/>
                          </a:solidFill>
                          <a:latin typeface="calibri"/>
                        </a:rPr>
                        <a:t>•   Strategic recruitment plans to attract high-quality candidates and meet staffing goa...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r>
                        <a:rPr sz="1600" b="1" u="none" i="0">
                          <a:solidFill>
                            <a:srgbClr val="000000"/>
                          </a:solidFill>
                          <a:latin typeface="calibri"/>
                        </a:rPr>
                        <a:t>Emonics Technologies Private Limited</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Sourcing qualified healthcare candidates through various platforms</a:t>
                      </a:r>
                    </a:p>
                    <a:p>
                      <a:pPr algn="l"/>
                      <a:r>
                        <a:rPr sz="1100" b="0">
                          <a:solidFill>
                            <a:srgbClr val="000000"/>
                          </a:solidFill>
                          <a:latin typeface="calibri"/>
                        </a:rPr>
                        <a:t>•   Creating job descriptions and graphics for social media engagement</a:t>
                      </a:r>
                    </a:p>
                    <a:p>
                      <a:pPr algn="l"/>
                      <a:r>
                        <a:rPr sz="1100" b="0">
                          <a:solidFill>
                            <a:srgbClr val="000000"/>
                          </a:solidFill>
                          <a:latin typeface="calibri"/>
                        </a:rPr>
                        <a:t>•   Employing marketing strategies for candidate pool deve...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r>
                        <a:rPr sz="1600" b="1" u="none" i="0">
                          <a:solidFill>
                            <a:srgbClr val="000000"/>
                          </a:solidFill>
                          <a:latin typeface="calibri"/>
                        </a:rPr>
                        <a:t>ICONMA, L.L.C</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Healthcare clients</a:t>
                      </a:r>
                    </a:p>
                    <a:p>
                      <a:pPr algn="l"/>
                      <a:r>
                        <a:rPr sz="1100" b="0">
                          <a:solidFill>
                            <a:srgbClr val="000000"/>
                          </a:solidFill>
                          <a:latin typeface="calibri"/>
                        </a:rPr>
                        <a:t>•   Recruiting for various roles including RN Med Surg, Dialysis RN, Dialysis Technician, LPN, Pharmacist, and Surgical Tech</a:t>
                      </a:r>
                    </a:p>
                    <a:p>
                      <a:pPr algn="l"/>
                      <a:r>
                        <a:rPr sz="1100" b="0">
                          <a:solidFill>
                            <a:srgbClr val="000000"/>
                          </a:solidFill>
                          <a:latin typeface="calibri"/>
                        </a:rPr>
                        <a:t>•   Leading team of managers to support recruiting 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Understanding client requirements</a:t>
                      </a:r>
                    </a:p>
                    <a:p>
                      <a:pPr algn="l"/>
                      <a:r>
                        <a:rPr sz="1100" b="0">
                          <a:solidFill>
                            <a:srgbClr val="000000"/>
                          </a:solidFill>
                          <a:latin typeface="calibri"/>
                        </a:rPr>
                        <a:t>•   Sourcing candidates from job portals</a:t>
                      </a:r>
                    </a:p>
                    <a:p>
                      <a:pPr algn="l"/>
                      <a:r>
                        <a:rPr sz="1100" b="0">
                          <a:solidFill>
                            <a:srgbClr val="000000"/>
                          </a:solidFill>
                          <a:latin typeface="calibri"/>
                        </a:rPr>
                        <a:t>•   Finding candidates through referrals and social networking</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4</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4</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National Capital Region,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707364"/>
            <a:ext cx="1676400" cy="596900"/>
          </a:xfrm>
          <a:prstGeom prst="rect">
            <a:avLst/>
          </a:prstGeom>
        </p:spPr>
      </p:pic>
      <p:pic>
        <p:nvPicPr>
          <p:cNvPr id="83" name="Picture 82" descr="image.png"/>
          <p:cNvPicPr>
            <a:picLocks noChangeAspect="1"/>
          </p:cNvPicPr>
          <p:nvPr/>
        </p:nvPicPr>
        <p:blipFill>
          <a:blip r:embed="rId5"/>
          <a:stretch>
            <a:fillRect/>
          </a:stretch>
        </p:blipFill>
        <p:spPr>
          <a:xfrm>
            <a:off x="6300376" y="4744035"/>
            <a:ext cx="1676400" cy="469900"/>
          </a:xfrm>
          <a:prstGeom prst="rect">
            <a:avLst/>
          </a:prstGeom>
        </p:spPr>
      </p:pic>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(9/20): </a:t>
            </a:r>
            <a:r>
              <a:rPr sz="1600" b="1" u="none" i="0">
                <a:solidFill>
                  <a:srgbClr val="7F7F7F"/>
                </a:solidFill>
                <a:latin typeface="calibri"/>
              </a:rPr>
              <a:t>Account Management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Account/Territory Management for over 75 clients across various industries</a:t>
                      </a:r>
                    </a:p>
                    <a:p>
                      <a:pPr algn="l"/>
                      <a:r>
                        <a:rPr sz="1100" b="0">
                          <a:solidFill>
                            <a:srgbClr val="000000"/>
                          </a:solidFill>
                          <a:latin typeface="calibri"/>
                        </a:rPr>
                        <a:t>•   Team leadership of 4-5 night managers</a:t>
                      </a:r>
                    </a:p>
                    <a:p>
                      <a:pPr algn="l"/>
                      <a:r>
                        <a:rPr sz="1100" b="0">
                          <a:solidFill>
                            <a:srgbClr val="000000"/>
                          </a:solidFill>
                          <a:latin typeface="calibri"/>
                        </a:rPr>
                        <a:t>•   Preparation and negotiation of maintenance project agreements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Administration and support of client benefits</a:t>
                      </a:r>
                    </a:p>
                    <a:p>
                      <a:pPr algn="l"/>
                      <a:r>
                        <a:rPr sz="1100" b="0">
                          <a:solidFill>
                            <a:srgbClr val="000000"/>
                          </a:solidFill>
                          <a:latin typeface="calibri"/>
                        </a:rPr>
                        <a:t>•   All aspects of benefit setup and annual open enrollment</a:t>
                      </a:r>
                    </a:p>
                    <a:p>
                      <a:pPr algn="l"/>
                      <a:r>
                        <a:rPr sz="1100" b="0">
                          <a:solidFill>
                            <a:srgbClr val="000000"/>
                          </a:solidFill>
                          <a:latin typeface="calibri"/>
                        </a:rPr>
                        <a:t>•   Reporting and client-facing responsibilities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Overseeing relationships with client portfolio</a:t>
                      </a:r>
                    </a:p>
                    <a:p>
                      <a:pPr algn="l"/>
                      <a:r>
                        <a:rPr sz="1100" b="0">
                          <a:solidFill>
                            <a:srgbClr val="000000"/>
                          </a:solidFill>
                          <a:latin typeface="calibri"/>
                        </a:rPr>
                        <a:t>•   Maintaining high retention rate</a:t>
                      </a:r>
                    </a:p>
                    <a:p>
                      <a:pPr algn="l"/>
                      <a:r>
                        <a:rPr sz="1100" b="0">
                          <a:solidFill>
                            <a:srgbClr val="000000"/>
                          </a:solidFill>
                          <a:latin typeface="calibri"/>
                        </a:rPr>
                        <a:t>•   Developing long-term relationships with new clients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3</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3</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Greater New York City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Greater St. Louis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San Antonio, Texas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681376" y="1548614"/>
            <a:ext cx="914400" cy="914400"/>
          </a:xfrm>
          <a:prstGeom prst="rect">
            <a:avLst/>
          </a:prstGeom>
        </p:spPr>
      </p:pic>
      <p:pic>
        <p:nvPicPr>
          <p:cNvPr id="83" name="Picture 82" descr="image.png"/>
          <p:cNvPicPr>
            <a:picLocks noChangeAspect="1"/>
          </p:cNvPicPr>
          <p:nvPr/>
        </p:nvPicPr>
        <p:blipFill>
          <a:blip r:embed="rId5"/>
          <a:stretch>
            <a:fillRect/>
          </a:stretch>
        </p:blipFill>
        <p:spPr>
          <a:xfrm>
            <a:off x="6300376" y="2812834"/>
            <a:ext cx="1676400" cy="419100"/>
          </a:xfrm>
          <a:prstGeom prst="rect">
            <a:avLst/>
          </a:prstGeom>
        </p:spPr>
      </p:pic>
      <p:pic>
        <p:nvPicPr>
          <p:cNvPr id="84" name="Picture 83" descr="image.png"/>
          <p:cNvPicPr>
            <a:picLocks noChangeAspect="1"/>
          </p:cNvPicPr>
          <p:nvPr/>
        </p:nvPicPr>
        <p:blipFill>
          <a:blip r:embed="rId6"/>
          <a:stretch>
            <a:fillRect/>
          </a:stretch>
        </p:blipFill>
        <p:spPr>
          <a:xfrm>
            <a:off x="6681376" y="3581754"/>
            <a:ext cx="914400" cy="914400"/>
          </a:xfrm>
          <a:prstGeom prst="rect">
            <a:avLst/>
          </a:prstGeom>
        </p:spPr>
      </p:pic>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(10/20): </a:t>
            </a:r>
            <a:r>
              <a:rPr sz="1600" b="1" u="none" i="0">
                <a:solidFill>
                  <a:srgbClr val="7F7F7F"/>
                </a:solidFill>
                <a:latin typeface="calibri"/>
              </a:rPr>
              <a:t>Product Installation, Maintenance &amp; Technical Support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Daily scrum discussions and analysis with customers and business analysts regarding ongoing requirements and feature development</a:t>
                      </a:r>
                    </a:p>
                    <a:p>
                      <a:pPr algn="l"/>
                      <a:r>
                        <a:rPr sz="1100" b="0">
                          <a:solidFill>
                            <a:srgbClr val="000000"/>
                          </a:solidFill>
                          <a:latin typeface="calibri"/>
                        </a:rPr>
                        <a:t>•   Understanding and designing new features for existing patien...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Monitoring various automation bots</a:t>
                      </a:r>
                    </a:p>
                    <a:p>
                      <a:pPr algn="l"/>
                      <a:r>
                        <a:rPr sz="1100" b="0">
                          <a:solidFill>
                            <a:srgbClr val="000000"/>
                          </a:solidFill>
                          <a:latin typeface="calibri"/>
                        </a:rPr>
                        <a:t>•   Oversight of claim file monitoring for Billing Bot</a:t>
                      </a:r>
                    </a:p>
                    <a:p>
                      <a:pPr algn="l"/>
                      <a:r>
                        <a:rPr sz="1100" b="0">
                          <a:solidFill>
                            <a:srgbClr val="000000"/>
                          </a:solidFill>
                          <a:latin typeface="calibri"/>
                        </a:rPr>
                        <a:t>•   Resolution of discrepancies through log analysis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Production Support Engineer</a:t>
                      </a:r>
                    </a:p>
                    <a:p>
                      <a:pPr algn="l"/>
                      <a:r>
                        <a:rPr sz="1100" b="0">
                          <a:solidFill>
                            <a:srgbClr val="000000"/>
                          </a:solidFill>
                          <a:latin typeface="calibri"/>
                        </a:rPr>
                        <a:t>•   Round-the-clock L1/L2 level production assistance</a:t>
                      </a:r>
                    </a:p>
                    <a:p>
                      <a:pPr algn="l"/>
                      <a:r>
                        <a:rPr sz="1100" b="0">
                          <a:solidFill>
                            <a:srgbClr val="000000"/>
                          </a:solidFill>
                          <a:latin typeface="calibri"/>
                        </a:rPr>
                        <a:t>•   Expertise in incident problem change and event management</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3</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3</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Chennai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Greater Nashville, Tennessee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574014"/>
            <a:ext cx="1676400" cy="863600"/>
          </a:xfrm>
          <a:prstGeom prst="rect">
            <a:avLst/>
          </a:prstGeom>
        </p:spPr>
      </p:pic>
      <p:pic>
        <p:nvPicPr>
          <p:cNvPr id="83" name="Picture 82" descr="image.png"/>
          <p:cNvPicPr>
            <a:picLocks noChangeAspect="1"/>
          </p:cNvPicPr>
          <p:nvPr/>
        </p:nvPicPr>
        <p:blipFill>
          <a:blip r:embed="rId5"/>
          <a:stretch>
            <a:fillRect/>
          </a:stretch>
        </p:blipFill>
        <p:spPr>
          <a:xfrm>
            <a:off x="6300376" y="2806484"/>
            <a:ext cx="1676400" cy="431800"/>
          </a:xfrm>
          <a:prstGeom prst="rect">
            <a:avLst/>
          </a:prstGeom>
        </p:spPr>
      </p:pic>
      <p:pic>
        <p:nvPicPr>
          <p:cNvPr id="84" name="Picture 83" descr="image.png"/>
          <p:cNvPicPr>
            <a:picLocks noChangeAspect="1"/>
          </p:cNvPicPr>
          <p:nvPr/>
        </p:nvPicPr>
        <p:blipFill>
          <a:blip r:embed="rId6"/>
          <a:stretch>
            <a:fillRect/>
          </a:stretch>
        </p:blipFill>
        <p:spPr>
          <a:xfrm>
            <a:off x="6300376" y="3657954"/>
            <a:ext cx="1676400" cy="762000"/>
          </a:xfrm>
          <a:prstGeom prst="rect">
            <a:avLst/>
          </a:prstGeom>
        </p:spPr>
      </p:pic>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(11/20): </a:t>
            </a:r>
            <a:r>
              <a:rPr sz="1600" b="1" u="none" i="0">
                <a:solidFill>
                  <a:srgbClr val="7F7F7F"/>
                </a:solidFill>
                <a:latin typeface="calibri"/>
              </a:rPr>
              <a:t>Artificial Intelligence &amp; Data Science</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Development of ML Vertex AI pipeline for label generation using NLP (Scispacy - NER+Negation) and LLMs (Palm, MedPalm, and Gemini)</a:t>
                      </a:r>
                    </a:p>
                    <a:p>
                      <a:pPr algn="l"/>
                      <a:r>
                        <a:rPr sz="1100" b="0">
                          <a:solidFill>
                            <a:srgbClr val="000000"/>
                          </a:solidFill>
                          <a:latin typeface="calibri"/>
                        </a:rPr>
                        <a:t>•   Prioritized patients based on severity and implemented eXp...</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2</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681376" y="1548614"/>
            <a:ext cx="914400" cy="914400"/>
          </a:xfrm>
          <a:prstGeom prst="rect">
            <a:avLst/>
          </a:prstGeom>
        </p:spPr>
      </p:pic>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(12/20): </a:t>
            </a:r>
            <a:r>
              <a:rPr sz="1600" b="1" u="none" i="0">
                <a:solidFill>
                  <a:srgbClr val="7F7F7F"/>
                </a:solidFill>
                <a:latin typeface="calibri"/>
              </a:rPr>
              <a:t>DevOps</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r>
                        <a:rPr sz="1600" b="1" u="none" i="0">
                          <a:solidFill>
                            <a:srgbClr val="000000"/>
                          </a:solidFill>
                          <a:latin typeface="calibri"/>
                        </a:rPr>
                        <a:t>Exhale Tech Systems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Good experience with version control tools</a:t>
                      </a:r>
                    </a:p>
                    <a:p>
                      <a:pPr algn="l"/>
                      <a:r>
                        <a:rPr sz="1100" b="0">
                          <a:solidFill>
                            <a:srgbClr val="000000"/>
                          </a:solidFill>
                          <a:latin typeface="calibri"/>
                        </a:rPr>
                        <a:t>•   Administrating source code management processes</a:t>
                      </a:r>
                    </a:p>
                    <a:p>
                      <a:pPr algn="l"/>
                      <a:r>
                        <a:rPr sz="1100" b="0">
                          <a:solidFill>
                            <a:srgbClr val="000000"/>
                          </a:solidFill>
                          <a:latin typeface="calibri"/>
                        </a:rPr>
                        <a:t>•   Creating branches, tags, and handling merge conflicts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r>
                        <a:rPr sz="1600" b="1" u="none" i="0">
                          <a:solidFill>
                            <a:srgbClr val="000000"/>
                          </a:solidFill>
                          <a:latin typeface="calibri"/>
                        </a:rPr>
                        <a:t>ICONIC E-TECH</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CI/CD pipeline creation</a:t>
                      </a:r>
                    </a:p>
                    <a:p>
                      <a:pPr algn="l"/>
                      <a:r>
                        <a:rPr sz="1100" b="0">
                          <a:solidFill>
                            <a:srgbClr val="000000"/>
                          </a:solidFill>
                          <a:latin typeface="calibri"/>
                        </a:rPr>
                        <a:t>•   Integration of Git, GitHub, Maven, Jenkins, Nexus, and AWS</a:t>
                      </a:r>
                    </a:p>
                    <a:p>
                      <a:pPr algn="l"/>
                      <a:r>
                        <a:rPr sz="1100" b="0">
                          <a:solidFill>
                            <a:srgbClr val="000000"/>
                          </a:solidFill>
                          <a:latin typeface="calibri"/>
                        </a:rPr>
                        <a:t>•   Continuous deployment pipeline establishment</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2</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2</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Chennai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(13/20): </a:t>
            </a:r>
            <a:r>
              <a:rPr sz="1600" b="1" u="none" i="0">
                <a:solidFill>
                  <a:srgbClr val="7F7F7F"/>
                </a:solidFill>
                <a:latin typeface="calibri"/>
              </a:rPr>
              <a:t>General Accounting</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r>
                        <a:rPr sz="1600" b="1" u="none" i="0">
                          <a:solidFill>
                            <a:srgbClr val="000000"/>
                          </a:solidFill>
                          <a:latin typeface="calibri"/>
                        </a:rPr>
                        <a:t>Auxis, LLC</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Weekly balance management</a:t>
                      </a:r>
                    </a:p>
                    <a:p>
                      <a:pPr algn="l"/>
                      <a:r>
                        <a:rPr sz="1100" b="0">
                          <a:solidFill>
                            <a:srgbClr val="000000"/>
                          </a:solidFill>
                          <a:latin typeface="calibri"/>
                        </a:rPr>
                        <a:t>•   Medical insurance provision verification</a:t>
                      </a:r>
                    </a:p>
                    <a:p>
                      <a:pPr algn="l"/>
                      <a:r>
                        <a:rPr sz="1100" b="0">
                          <a:solidFill>
                            <a:srgbClr val="000000"/>
                          </a:solidFill>
                          <a:latin typeface="calibri"/>
                        </a:rPr>
                        <a:t>•   Daily counter closing verification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Support for General Ledger and Accounts Payable Accounts Receivable Modules</a:t>
                      </a:r>
                    </a:p>
                    <a:p>
                      <a:pPr algn="l"/>
                      <a:r>
                        <a:rPr sz="1100" b="0">
                          <a:solidFill>
                            <a:srgbClr val="000000"/>
                          </a:solidFill>
                          <a:latin typeface="calibri"/>
                        </a:rPr>
                        <a:t>•   Handling tickets and resolving issues on a daily basis</a:t>
                      </a:r>
                    </a:p>
                    <a:p>
                      <a:pPr algn="l"/>
                      <a:r>
                        <a:rPr sz="1100" b="0">
                          <a:solidFill>
                            <a:srgbClr val="000000"/>
                          </a:solidFill>
                          <a:latin typeface="calibri"/>
                        </a:rPr>
                        <a:t>•   Undertaking necessary steps for satisfactory closure of c...</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2</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2</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Heredia, Costa Rica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2584234"/>
            <a:ext cx="1676400" cy="876300"/>
          </a:xfrm>
          <a:prstGeom prst="rect">
            <a:avLst/>
          </a:prstGeom>
        </p:spPr>
      </p:pic>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(14/20): </a:t>
            </a:r>
            <a:r>
              <a:rPr sz="1600" b="1" u="none" i="0">
                <a:solidFill>
                  <a:srgbClr val="7F7F7F"/>
                </a:solidFill>
                <a:latin typeface="calibri"/>
              </a:rPr>
              <a:t>Accounts Payable</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r>
                        <a:rPr sz="1600" b="1" u="none" i="0">
                          <a:solidFill>
                            <a:srgbClr val="000000"/>
                          </a:solidFill>
                          <a:latin typeface="calibri"/>
                        </a:rPr>
                        <a:t>Auxis, LLC</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Financial team responsibilities</a:t>
                      </a:r>
                    </a:p>
                    <a:p>
                      <a:pPr algn="l"/>
                      <a:r>
                        <a:rPr sz="1100" b="0">
                          <a:solidFill>
                            <a:srgbClr val="000000"/>
                          </a:solidFill>
                          <a:latin typeface="calibri"/>
                        </a:rPr>
                        <a:t>•   Reconciliation of clearing accounts for various hospitals</a:t>
                      </a:r>
                    </a:p>
                    <a:p>
                      <a:pPr algn="l"/>
                      <a:r>
                        <a:rPr sz="1100" b="0">
                          <a:solidFill>
                            <a:srgbClr val="000000"/>
                          </a:solidFill>
                          <a:latin typeface="calibri"/>
                        </a:rPr>
                        <a:t>•   Daily reconciliation of multiple clearing accounts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Heredia, Costa Rica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(15/20): </a:t>
            </a:r>
            <a:r>
              <a:rPr sz="1600" b="1" u="none" i="0">
                <a:solidFill>
                  <a:srgbClr val="7F7F7F"/>
                </a:solidFill>
                <a:latin typeface="calibri"/>
              </a:rPr>
              <a:t>Accounts Receivable</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Project Parallon</a:t>
                      </a:r>
                    </a:p>
                    <a:p>
                      <a:pPr algn="l"/>
                      <a:r>
                        <a:rPr sz="1100" b="0">
                          <a:solidFill>
                            <a:srgbClr val="000000"/>
                          </a:solidFill>
                          <a:latin typeface="calibri"/>
                        </a:rPr>
                        <a:t>•   Review of denied EOBs and understanding of denials</a:t>
                      </a:r>
                    </a:p>
                    <a:p>
                      <a:pPr algn="l"/>
                      <a:r>
                        <a:rPr sz="1100" b="0">
                          <a:solidFill>
                            <a:srgbClr val="000000"/>
                          </a:solidFill>
                          <a:latin typeface="calibri"/>
                        </a:rPr>
                        <a:t>•   Outbound calls with payer representatives for claim reprocessing</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Chennai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624814"/>
            <a:ext cx="1676400" cy="762000"/>
          </a:xfrm>
          <a:prstGeom prst="rect">
            <a:avLst/>
          </a:prstGeom>
        </p:spPr>
      </p:pic>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(16/20): </a:t>
            </a:r>
            <a:r>
              <a:rPr sz="1600" b="1" u="none" i="0">
                <a:solidFill>
                  <a:srgbClr val="7F7F7F"/>
                </a:solidFill>
                <a:latin typeface="calibri"/>
              </a:rPr>
              <a:t>Cloud Computing</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Conversion of Data stage jobs models into BigQuery compatible queries</a:t>
                      </a:r>
                    </a:p>
                    <a:p>
                      <a:pPr algn="l"/>
                      <a:r>
                        <a:rPr sz="1100" b="0">
                          <a:solidFill>
                            <a:srgbClr val="000000"/>
                          </a:solidFill>
                          <a:latin typeface="calibri"/>
                        </a:rPr>
                        <a:t>•   Creation of procedures in BigQuery</a:t>
                      </a:r>
                    </a:p>
                    <a:p>
                      <a:pPr algn="l"/>
                      <a:r>
                        <a:rPr sz="1100" b="0">
                          <a:solidFill>
                            <a:srgbClr val="000000"/>
                          </a:solidFill>
                          <a:latin typeface="calibri"/>
                        </a:rPr>
                        <a:t>•   Writing Dags in Python for Airflow composer to connect with BigQuery</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19426" y="1548614"/>
            <a:ext cx="1638300" cy="914400"/>
          </a:xfrm>
          <a:prstGeom prst="rect">
            <a:avLst/>
          </a:prstGeom>
        </p:spPr>
      </p:pic>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(17/20): </a:t>
            </a:r>
            <a:r>
              <a:rPr sz="1600" b="1" u="none" i="0">
                <a:solidFill>
                  <a:srgbClr val="7F7F7F"/>
                </a:solidFill>
                <a:latin typeface="calibri"/>
              </a:rPr>
              <a:t>Cybersecurity</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Responsible for security accounts in Gulf Coast, Continental, and far West regions</a:t>
                      </a:r>
                    </a:p>
                    <a:p>
                      <a:pPr algn="l"/>
                      <a:r>
                        <a:rPr sz="1100" b="0">
                          <a:solidFill>
                            <a:srgbClr val="000000"/>
                          </a:solidFill>
                          <a:latin typeface="calibri"/>
                        </a:rPr>
                        <a:t>- Manage security operations in designated regions</a:t>
                      </a:r>
                    </a:p>
                    <a:p>
                      <a:pPr algn="l"/>
                      <a:r>
                        <a:rPr sz="1100" b="0">
                          <a:solidFill>
                            <a:srgbClr val="000000"/>
                          </a:solidFill>
                          <a:latin typeface="calibri"/>
                        </a:rPr>
                        <a:t>- Develop and implement security Strategies</a:t>
                      </a:r>
                    </a:p>
                    <a:p>
                      <a:pPr algn="l"/>
                      <a:r>
                        <a:rPr sz="1100" b="0">
                          <a:solidFill>
                            <a:srgbClr val="000000"/>
                          </a:solidFill>
                          <a:latin typeface="calibri"/>
                        </a:rPr>
                        <a:t>- Collaborat...</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San Antonio, Texas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853414"/>
            <a:ext cx="1676400" cy="304800"/>
          </a:xfrm>
          <a:prstGeom prst="rect">
            <a:avLst/>
          </a:prstGeom>
        </p:spPr>
      </p:pic>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(18/20): </a:t>
            </a:r>
            <a:r>
              <a:rPr sz="1600" b="1" u="none" i="0">
                <a:solidFill>
                  <a:srgbClr val="7F7F7F"/>
                </a:solidFill>
                <a:latin typeface="calibri"/>
              </a:rPr>
              <a:t>Demand Management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r>
                        <a:rPr sz="1600" b="1" u="none" i="0">
                          <a:solidFill>
                            <a:srgbClr val="000000"/>
                          </a:solidFill>
                          <a:latin typeface="calibri"/>
                        </a:rPr>
                        <a:t>ICONMA, L.L.C</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Healthcare clients</a:t>
                      </a:r>
                    </a:p>
                    <a:p>
                      <a:pPr algn="l"/>
                      <a:r>
                        <a:rPr sz="1100" b="0">
                          <a:solidFill>
                            <a:srgbClr val="000000"/>
                          </a:solidFill>
                          <a:latin typeface="calibri"/>
                        </a:rPr>
                        <a:t>•   Various positions recruitment including RN Med Surg, Dialysis RN, Dialysis Technician, and more</a:t>
                      </a:r>
                    </a:p>
                    <a:p>
                      <a:pPr algn="l"/>
                      <a:r>
                        <a:rPr sz="1100" b="0">
                          <a:solidFill>
                            <a:srgbClr val="000000"/>
                          </a:solidFill>
                          <a:latin typeface="calibri"/>
                        </a:rPr>
                        <a:t>•   Team leadership responsibilities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National Capital Region,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(19/20): </a:t>
            </a:r>
            <a:r>
              <a:rPr sz="1600" b="1" u="none" i="0">
                <a:solidFill>
                  <a:srgbClr val="7F7F7F"/>
                </a:solidFill>
                <a:latin typeface="calibri"/>
              </a:rPr>
              <a:t>HRIS &amp; Analytics</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Release upgrades testing and validations</a:t>
                      </a:r>
                    </a:p>
                    <a:p>
                      <a:pPr algn="l"/>
                      <a:r>
                        <a:rPr sz="1100" b="0">
                          <a:solidFill>
                            <a:srgbClr val="000000"/>
                          </a:solidFill>
                          <a:latin typeface="calibri"/>
                        </a:rPr>
                        <a:t>•   Close collaboration with Oracle Support</a:t>
                      </a:r>
                    </a:p>
                    <a:p>
                      <a:pPr algn="l"/>
                      <a:r>
                        <a:rPr sz="1100" b="0">
                          <a:solidFill>
                            <a:srgbClr val="000000"/>
                          </a:solidFill>
                          <a:latin typeface="calibri"/>
                        </a:rPr>
                        <a:t>•   Migration of Legacy HR data including Workforce Structures and Employee assignments into HCM Cloud</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522626" y="1548614"/>
            <a:ext cx="1231900" cy="914400"/>
          </a:xfrm>
          <a:prstGeom prst="rect">
            <a:avLst/>
          </a:prstGeom>
        </p:spPr>
      </p:pic>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(20/20): </a:t>
            </a:r>
            <a:r>
              <a:rPr sz="1600" b="1" u="none" i="0">
                <a:solidFill>
                  <a:srgbClr val="7F7F7F"/>
                </a:solidFill>
                <a:latin typeface="calibri"/>
              </a:rPr>
              <a:t>Legacy Modernization</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Mainframe application development and modernization</a:t>
                      </a:r>
                    </a:p>
                    <a:p>
                      <a:pPr algn="l"/>
                      <a:r>
                        <a:rPr sz="1100" b="0">
                          <a:solidFill>
                            <a:srgbClr val="000000"/>
                          </a:solidFill>
                          <a:latin typeface="calibri"/>
                        </a:rPr>
                        <a:t>•   Maintenance and enhancement of mission-critical mainframe applications</a:t>
                      </a:r>
                    </a:p>
                    <a:p>
                      <a:pPr algn="l"/>
                      <a:r>
                        <a:rPr sz="1100" b="0">
                          <a:solidFill>
                            <a:srgbClr val="000000"/>
                          </a:solidFill>
                          <a:latin typeface="calibri"/>
                        </a:rPr>
                        <a:t>•   Migration of mainframe applications to .NET platform</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Chennai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574014"/>
            <a:ext cx="1676400" cy="863600"/>
          </a:xfrm>
          <a:prstGeom prst="rect">
            <a:avLst/>
          </a:prstGeom>
        </p:spPr>
      </p:pic>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US" sz="1600" b="1">
                <a:solidFill>
                  <a:srgbClr val="C00000"/>
                </a:solidFill>
                <a:latin typeface="Calibri" panose="020F0502020204030204" pitchFamily="34" charset="0"/>
                <a:cs typeface="Calibri" panose="020F0502020204030204" pitchFamily="34" charset="0"/>
              </a:rPr>
              <a:t>Key Executives</a:t>
            </a:r>
            <a:endParaRPr lang="en-IN" sz="1600" b="1">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a:solidFill>
                  <a:srgbClr val="000000">
                    <a:lumMod val="50000"/>
                    <a:lumOff val="50000"/>
                  </a:srgbClr>
                </a:solidFill>
                <a:latin typeface="Calibri" panose="020F0502020204030204" pitchFamily="34" charset="0"/>
                <a:cs typeface="Calibri" panose="020F0502020204030204" pitchFamily="34" charset="0"/>
              </a:rPr>
              <a:t>Executives mentioned above are some of the key executives in the organization and not exhaustive.</a:t>
            </a:r>
            <a:endParaRPr kumimoji="0" lang="en-US" sz="900" b="0"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18" name="Rectangle 17">
            <a:extLst>
              <a:ext uri="{FF2B5EF4-FFF2-40B4-BE49-F238E27FC236}">
                <a16:creationId xmlns:a16="http://schemas.microsoft.com/office/drawing/2014/main" id="{2F197E5B-C62F-66FB-7AEB-C6FD9728B803}"/>
              </a:ext>
            </a:extLst>
          </p:cNvPr>
          <p:cNvSpPr/>
          <p:nvPr/>
        </p:nvSpPr>
        <p:spPr>
          <a:xfrm>
            <a:off x="498619"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Philip Marchesini</a:t>
            </a:r>
            <a:r>
              <a:rPr sz="1200" b="1" u="none" i="0">
                <a:solidFill>
                  <a:srgbClr val="000000"/>
                </a:solidFill>
                <a:latin typeface="calibri"/>
              </a:rPr>
              <a:t>
Chief Executive Officer</a:t>
            </a:r>
            <a:r>
              <a:rPr sz="1200" b="0" u="none" i="0">
                <a:solidFill>
                  <a:srgbClr val="000000"/>
                </a:solidFill>
                <a:latin typeface="calibri"/>
              </a:rPr>
              <a:t>
Tampa-St. Petersburg, Florida Area, United States</a:t>
            </a:r>
          </a:p>
        </p:txBody>
      </p:sp>
      <p:sp>
        <p:nvSpPr>
          <p:cNvPr id="19" name="Rectangle 18">
            <a:extLst>
              <a:ext uri="{FF2B5EF4-FFF2-40B4-BE49-F238E27FC236}">
                <a16:creationId xmlns:a16="http://schemas.microsoft.com/office/drawing/2014/main" id="{FFAAB03F-C0B6-84A6-31CF-ACCAB5AF757C}"/>
              </a:ext>
            </a:extLst>
          </p:cNvPr>
          <p:cNvSpPr/>
          <p:nvPr/>
        </p:nvSpPr>
        <p:spPr>
          <a:xfrm>
            <a:off x="4280028"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Drew Meifert</a:t>
            </a:r>
            <a:r>
              <a:rPr sz="1200" b="1" u="none" i="0">
                <a:solidFill>
                  <a:srgbClr val="000000"/>
                </a:solidFill>
                <a:latin typeface="calibri"/>
              </a:rPr>
              <a:t>
Assistant Cfo</a:t>
            </a:r>
            <a:r>
              <a:rPr sz="1200" b="0" u="none" i="0">
                <a:solidFill>
                  <a:srgbClr val="000000"/>
                </a:solidFill>
                <a:latin typeface="calibri"/>
              </a:rPr>
              <a:t>
Tampa-St. Petersburg, Florida Area, United States</a:t>
            </a:r>
          </a:p>
        </p:txBody>
      </p:sp>
      <p:sp>
        <p:nvSpPr>
          <p:cNvPr id="20" name="Rectangle 19">
            <a:extLst>
              <a:ext uri="{FF2B5EF4-FFF2-40B4-BE49-F238E27FC236}">
                <a16:creationId xmlns:a16="http://schemas.microsoft.com/office/drawing/2014/main" id="{9DFE38C3-3D78-2B1B-3E11-D32B6E44081A}"/>
              </a:ext>
            </a:extLst>
          </p:cNvPr>
          <p:cNvSpPr/>
          <p:nvPr/>
        </p:nvSpPr>
        <p:spPr>
          <a:xfrm>
            <a:off x="8061437"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Landon Bate, MHA</a:t>
            </a:r>
            <a:r>
              <a:rPr sz="1200" b="1" u="none" i="0">
                <a:solidFill>
                  <a:srgbClr val="000000"/>
                </a:solidFill>
                <a:latin typeface="calibri"/>
              </a:rPr>
              <a:t>
Chief Operating Officer</a:t>
            </a:r>
            <a:r>
              <a:rPr sz="1200" b="0" u="none" i="0">
                <a:solidFill>
                  <a:srgbClr val="000000"/>
                </a:solidFill>
                <a:latin typeface="calibri"/>
              </a:rPr>
              <a:t>
Las Vegas, Nevada Area, United States</a:t>
            </a:r>
          </a:p>
        </p:txBody>
      </p:sp>
      <p:sp>
        <p:nvSpPr>
          <p:cNvPr id="21" name="Rectangle 20">
            <a:extLst>
              <a:ext uri="{FF2B5EF4-FFF2-40B4-BE49-F238E27FC236}">
                <a16:creationId xmlns:a16="http://schemas.microsoft.com/office/drawing/2014/main" id="{2F57B676-875A-F211-877C-60EBD15B74AA}"/>
              </a:ext>
            </a:extLst>
          </p:cNvPr>
          <p:cNvSpPr/>
          <p:nvPr/>
        </p:nvSpPr>
        <p:spPr>
          <a:xfrm>
            <a:off x="498619"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Amit Kumar</a:t>
            </a:r>
            <a:r>
              <a:rPr sz="1200" b="1" u="none" i="0">
                <a:solidFill>
                  <a:srgbClr val="000000"/>
                </a:solidFill>
                <a:latin typeface="calibri"/>
              </a:rPr>
              <a:t>
Ceo</a:t>
            </a:r>
            <a:r>
              <a:rPr sz="1200" b="0" u="none" i="0">
                <a:solidFill>
                  <a:srgbClr val="000000"/>
                </a:solidFill>
                <a:latin typeface="calibri"/>
              </a:rPr>
              <a:t>
Greater Chicago Area, United States</a:t>
            </a:r>
          </a:p>
        </p:txBody>
      </p:sp>
      <p:sp>
        <p:nvSpPr>
          <p:cNvPr id="22" name="Rectangle 21">
            <a:extLst>
              <a:ext uri="{FF2B5EF4-FFF2-40B4-BE49-F238E27FC236}">
                <a16:creationId xmlns:a16="http://schemas.microsoft.com/office/drawing/2014/main" id="{B0DEE708-6882-F64A-2D85-4857EA4D2F18}"/>
              </a:ext>
            </a:extLst>
          </p:cNvPr>
          <p:cNvSpPr/>
          <p:nvPr/>
        </p:nvSpPr>
        <p:spPr>
          <a:xfrm>
            <a:off x="4280028"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Spencer Hankins</a:t>
            </a:r>
            <a:r>
              <a:rPr sz="1200" b="1" u="none" i="0">
                <a:solidFill>
                  <a:srgbClr val="000000"/>
                </a:solidFill>
                <a:latin typeface="calibri"/>
              </a:rPr>
              <a:t>
Chief Financial Officer</a:t>
            </a:r>
            <a:r>
              <a:rPr sz="1200" b="0" u="none" i="0">
                <a:solidFill>
                  <a:srgbClr val="000000"/>
                </a:solidFill>
                <a:latin typeface="calibri"/>
              </a:rPr>
              <a:t>
Lexington, Kentucky Area, United States</a:t>
            </a:r>
          </a:p>
        </p:txBody>
      </p:sp>
      <p:sp>
        <p:nvSpPr>
          <p:cNvPr id="23" name="Rectangle 22">
            <a:extLst>
              <a:ext uri="{FF2B5EF4-FFF2-40B4-BE49-F238E27FC236}">
                <a16:creationId xmlns:a16="http://schemas.microsoft.com/office/drawing/2014/main" id="{A0A23AA0-544B-6721-D61E-07FBE896C032}"/>
              </a:ext>
            </a:extLst>
          </p:cNvPr>
          <p:cNvSpPr/>
          <p:nvPr/>
        </p:nvSpPr>
        <p:spPr>
          <a:xfrm>
            <a:off x="8061437"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Kimball Anderson</a:t>
            </a:r>
            <a:r>
              <a:rPr sz="1200" b="1" u="none" i="0">
                <a:solidFill>
                  <a:srgbClr val="000000"/>
                </a:solidFill>
                <a:latin typeface="calibri"/>
              </a:rPr>
              <a:t>
Ceo</a:t>
            </a:r>
            <a:r>
              <a:rPr sz="1200" b="0" u="none" i="0">
                <a:solidFill>
                  <a:srgbClr val="000000"/>
                </a:solidFill>
                <a:latin typeface="calibri"/>
              </a:rPr>
              <a:t>
Greater Salt Lake City Area, United States</a:t>
            </a:r>
          </a:p>
        </p:txBody>
      </p:sp>
      <p:sp>
        <p:nvSpPr>
          <p:cNvPr id="24" name="Rectangle 23">
            <a:extLst>
              <a:ext uri="{FF2B5EF4-FFF2-40B4-BE49-F238E27FC236}">
                <a16:creationId xmlns:a16="http://schemas.microsoft.com/office/drawing/2014/main" id="{B54D98EA-76EA-EDBF-3EAC-BAB0C7607079}"/>
              </a:ext>
            </a:extLst>
          </p:cNvPr>
          <p:cNvSpPr/>
          <p:nvPr/>
        </p:nvSpPr>
        <p:spPr>
          <a:xfrm>
            <a:off x="498619"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Zach Wootton</a:t>
            </a:r>
            <a:r>
              <a:rPr sz="1200" b="1" u="none" i="0">
                <a:solidFill>
                  <a:srgbClr val="000000"/>
                </a:solidFill>
                <a:latin typeface="calibri"/>
              </a:rPr>
              <a:t>
Coo</a:t>
            </a:r>
            <a:r>
              <a:rPr sz="1200" b="0" u="none" i="0">
                <a:solidFill>
                  <a:srgbClr val="000000"/>
                </a:solidFill>
                <a:latin typeface="calibri"/>
              </a:rPr>
              <a:t>
Greater Salt Lake City Area, United States</a:t>
            </a:r>
          </a:p>
        </p:txBody>
      </p:sp>
      <p:sp>
        <p:nvSpPr>
          <p:cNvPr id="25" name="Rectangle 24">
            <a:extLst>
              <a:ext uri="{FF2B5EF4-FFF2-40B4-BE49-F238E27FC236}">
                <a16:creationId xmlns:a16="http://schemas.microsoft.com/office/drawing/2014/main" id="{87559D91-2016-E6E0-E52C-048ABBD8B0DA}"/>
              </a:ext>
            </a:extLst>
          </p:cNvPr>
          <p:cNvSpPr/>
          <p:nvPr/>
        </p:nvSpPr>
        <p:spPr>
          <a:xfrm>
            <a:off x="4280028"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Steven Edgar</a:t>
            </a:r>
            <a:r>
              <a:rPr sz="1200" b="1" u="none" i="0">
                <a:solidFill>
                  <a:srgbClr val="000000"/>
                </a:solidFill>
                <a:latin typeface="calibri"/>
              </a:rPr>
              <a:t>
Ceo</a:t>
            </a:r>
            <a:r>
              <a:rPr sz="1200" b="0" u="none" i="0">
                <a:solidFill>
                  <a:srgbClr val="000000"/>
                </a:solidFill>
                <a:latin typeface="calibri"/>
              </a:rPr>
              <a:t>
Dallas-Fort Worth Area, United States</a:t>
            </a:r>
          </a:p>
        </p:txBody>
      </p:sp>
      <p:sp>
        <p:nvSpPr>
          <p:cNvPr id="26" name="Rectangle 25">
            <a:extLst>
              <a:ext uri="{FF2B5EF4-FFF2-40B4-BE49-F238E27FC236}">
                <a16:creationId xmlns:a16="http://schemas.microsoft.com/office/drawing/2014/main" id="{083F4A08-B8B9-3602-A14C-32E02AF64F0A}"/>
              </a:ext>
            </a:extLst>
          </p:cNvPr>
          <p:cNvSpPr/>
          <p:nvPr/>
        </p:nvSpPr>
        <p:spPr>
          <a:xfrm>
            <a:off x="8061437"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Elizabeth Boggier</a:t>
            </a:r>
            <a:r>
              <a:rPr sz="1200" b="1" u="none" i="0">
                <a:solidFill>
                  <a:srgbClr val="000000"/>
                </a:solidFill>
                <a:latin typeface="calibri"/>
              </a:rPr>
              <a:t>
Chief Executive Officer</a:t>
            </a:r>
            <a:r>
              <a:rPr sz="1200" b="0" u="none" i="0">
                <a:solidFill>
                  <a:srgbClr val="000000"/>
                </a:solidFill>
                <a:latin typeface="calibri"/>
              </a:rPr>
              <a:t>
Greater New York City Area, United States</a:t>
            </a:r>
          </a:p>
        </p:txBody>
      </p:sp>
      <p:sp>
        <p:nvSpPr>
          <p:cNvPr id="27" name="Rectangle 26">
            <a:extLst>
              <a:ext uri="{FF2B5EF4-FFF2-40B4-BE49-F238E27FC236}">
                <a16:creationId xmlns:a16="http://schemas.microsoft.com/office/drawing/2014/main" id="{35D7FCE8-FF8F-B2B8-8C4C-77DD761EF495}"/>
              </a:ext>
            </a:extLst>
          </p:cNvPr>
          <p:cNvSpPr/>
          <p:nvPr/>
        </p:nvSpPr>
        <p:spPr>
          <a:xfrm>
            <a:off x="498619"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Scott Luba</a:t>
            </a:r>
            <a:r>
              <a:rPr sz="1200" b="1" u="none" i="0">
                <a:solidFill>
                  <a:srgbClr val="000000"/>
                </a:solidFill>
                <a:latin typeface="calibri"/>
              </a:rPr>
              <a:t>
Associate Chief Financial Officer</a:t>
            </a:r>
            <a:r>
              <a:rPr sz="1200" b="0" u="none" i="0">
                <a:solidFill>
                  <a:srgbClr val="000000"/>
                </a:solidFill>
                <a:latin typeface="calibri"/>
              </a:rPr>
              <a:t>
Greater Boston Area, United States</a:t>
            </a:r>
          </a:p>
        </p:txBody>
      </p:sp>
      <p:sp>
        <p:nvSpPr>
          <p:cNvPr id="28" name="Rectangle 27">
            <a:extLst>
              <a:ext uri="{FF2B5EF4-FFF2-40B4-BE49-F238E27FC236}">
                <a16:creationId xmlns:a16="http://schemas.microsoft.com/office/drawing/2014/main" id="{F0287731-1F96-63B9-59C1-DF5807AF554C}"/>
              </a:ext>
            </a:extLst>
          </p:cNvPr>
          <p:cNvSpPr/>
          <p:nvPr/>
        </p:nvSpPr>
        <p:spPr>
          <a:xfrm>
            <a:off x="4280028"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Braden Tibbitts</a:t>
            </a:r>
            <a:r>
              <a:rPr sz="1200" b="1" u="none" i="0">
                <a:solidFill>
                  <a:srgbClr val="000000"/>
                </a:solidFill>
                <a:latin typeface="calibri"/>
              </a:rPr>
              <a:t>
Chief Financial Officer</a:t>
            </a:r>
            <a:r>
              <a:rPr sz="1200" b="0" u="none" i="0">
                <a:solidFill>
                  <a:srgbClr val="000000"/>
                </a:solidFill>
                <a:latin typeface="calibri"/>
              </a:rPr>
              <a:t>
Greater Salt Lake City Area, United States</a:t>
            </a:r>
          </a:p>
        </p:txBody>
      </p:sp>
      <p:sp>
        <p:nvSpPr>
          <p:cNvPr id="29" name="Rectangle 28">
            <a:extLst>
              <a:ext uri="{FF2B5EF4-FFF2-40B4-BE49-F238E27FC236}">
                <a16:creationId xmlns:a16="http://schemas.microsoft.com/office/drawing/2014/main" id="{3BF4C20E-9012-03B2-D73C-E39401C8E7D6}"/>
              </a:ext>
            </a:extLst>
          </p:cNvPr>
          <p:cNvSpPr/>
          <p:nvPr/>
        </p:nvSpPr>
        <p:spPr>
          <a:xfrm>
            <a:off x="8061437"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Yasmene McDaniel</a:t>
            </a:r>
            <a:r>
              <a:rPr sz="1200" b="1" u="none" i="0">
                <a:solidFill>
                  <a:srgbClr val="000000"/>
                </a:solidFill>
                <a:latin typeface="calibri"/>
              </a:rPr>
              <a:t>
Chief Executive Officer</a:t>
            </a:r>
            <a:r>
              <a:rPr sz="1200" b="0" u="none" i="0">
                <a:solidFill>
                  <a:srgbClr val="000000"/>
                </a:solidFill>
                <a:latin typeface="calibri"/>
              </a:rPr>
              <a:t>
Houston, Texas Area, United States</a:t>
            </a:r>
          </a:p>
        </p:txBody>
      </p:sp>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US" sz="1600" b="1">
                <a:solidFill>
                  <a:srgbClr val="C00000"/>
                </a:solidFill>
                <a:latin typeface="Calibri" panose="020F0502020204030204" pitchFamily="34" charset="0"/>
                <a:cs typeface="Calibri" panose="020F0502020204030204" pitchFamily="34" charset="0"/>
              </a:rPr>
              <a:t>Key Executives</a:t>
            </a:r>
            <a:endParaRPr lang="en-IN" sz="1600" b="1">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a:solidFill>
                  <a:srgbClr val="000000">
                    <a:lumMod val="50000"/>
                    <a:lumOff val="50000"/>
                  </a:srgbClr>
                </a:solidFill>
                <a:latin typeface="Calibri" panose="020F0502020204030204" pitchFamily="34" charset="0"/>
                <a:cs typeface="Calibri" panose="020F0502020204030204" pitchFamily="34" charset="0"/>
              </a:rPr>
              <a:t>Executives mentioned above are some of the key executives in the organization and not exhaustive.</a:t>
            </a:r>
            <a:endParaRPr kumimoji="0" lang="en-US" sz="900" b="0"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18" name="Rectangle 17">
            <a:extLst>
              <a:ext uri="{FF2B5EF4-FFF2-40B4-BE49-F238E27FC236}">
                <a16:creationId xmlns:a16="http://schemas.microsoft.com/office/drawing/2014/main" id="{2F197E5B-C62F-66FB-7AEB-C6FD9728B803}"/>
              </a:ext>
            </a:extLst>
          </p:cNvPr>
          <p:cNvSpPr/>
          <p:nvPr/>
        </p:nvSpPr>
        <p:spPr>
          <a:xfrm>
            <a:off x="498619"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John Ballard, Ph.D., FACHE</a:t>
            </a:r>
            <a:r>
              <a:rPr sz="1200" b="1" u="none" i="0">
                <a:solidFill>
                  <a:srgbClr val="000000"/>
                </a:solidFill>
                <a:latin typeface="calibri"/>
              </a:rPr>
              <a:t>
Chief Executive Officer</a:t>
            </a:r>
            <a:r>
              <a:rPr sz="1200" b="0" u="none" i="0">
                <a:solidFill>
                  <a:srgbClr val="000000"/>
                </a:solidFill>
                <a:latin typeface="calibri"/>
              </a:rPr>
              <a:t>
Lexington, Kentucky Area, United States</a:t>
            </a:r>
          </a:p>
        </p:txBody>
      </p:sp>
      <p:sp>
        <p:nvSpPr>
          <p:cNvPr id="19" name="Rectangle 18">
            <a:extLst>
              <a:ext uri="{FF2B5EF4-FFF2-40B4-BE49-F238E27FC236}">
                <a16:creationId xmlns:a16="http://schemas.microsoft.com/office/drawing/2014/main" id="{FFAAB03F-C0B6-84A6-31CF-ACCAB5AF757C}"/>
              </a:ext>
            </a:extLst>
          </p:cNvPr>
          <p:cNvSpPr/>
          <p:nvPr/>
        </p:nvSpPr>
        <p:spPr>
          <a:xfrm>
            <a:off x="4280028"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Amber Woodward Smith</a:t>
            </a:r>
            <a:r>
              <a:rPr sz="1200" b="1" u="none" i="0">
                <a:solidFill>
                  <a:srgbClr val="000000"/>
                </a:solidFill>
                <a:latin typeface="calibri"/>
              </a:rPr>
              <a:t>
Cfo</a:t>
            </a:r>
            <a:r>
              <a:rPr sz="1200" b="0" u="none" i="0">
                <a:solidFill>
                  <a:srgbClr val="000000"/>
                </a:solidFill>
                <a:latin typeface="calibri"/>
              </a:rPr>
              <a:t>
Greater Nashville, Tennessee Area, United States</a:t>
            </a:r>
          </a:p>
        </p:txBody>
      </p:sp>
      <p:sp>
        <p:nvSpPr>
          <p:cNvPr id="20" name="Rectangle 19">
            <a:extLst>
              <a:ext uri="{FF2B5EF4-FFF2-40B4-BE49-F238E27FC236}">
                <a16:creationId xmlns:a16="http://schemas.microsoft.com/office/drawing/2014/main" id="{9DFE38C3-3D78-2B1B-3E11-D32B6E44081A}"/>
              </a:ext>
            </a:extLst>
          </p:cNvPr>
          <p:cNvSpPr/>
          <p:nvPr/>
        </p:nvSpPr>
        <p:spPr>
          <a:xfrm>
            <a:off x="8061437"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William Grinold</a:t>
            </a:r>
            <a:r>
              <a:rPr sz="1200" b="1" u="none" i="0">
                <a:solidFill>
                  <a:srgbClr val="000000"/>
                </a:solidFill>
                <a:latin typeface="calibri"/>
              </a:rPr>
              <a:t>
Chief Operating Officer</a:t>
            </a:r>
            <a:r>
              <a:rPr sz="1200" b="0" u="none" i="0">
                <a:solidFill>
                  <a:srgbClr val="000000"/>
                </a:solidFill>
                <a:latin typeface="calibri"/>
              </a:rPr>
              <a:t>
Tampa-St. Petersburg, Florida Area, United States</a:t>
            </a:r>
          </a:p>
        </p:txBody>
      </p:sp>
      <p:sp>
        <p:nvSpPr>
          <p:cNvPr id="21" name="Rectangle 20">
            <a:extLst>
              <a:ext uri="{FF2B5EF4-FFF2-40B4-BE49-F238E27FC236}">
                <a16:creationId xmlns:a16="http://schemas.microsoft.com/office/drawing/2014/main" id="{2F57B676-875A-F211-877C-60EBD15B74AA}"/>
              </a:ext>
            </a:extLst>
          </p:cNvPr>
          <p:cNvSpPr/>
          <p:nvPr/>
        </p:nvSpPr>
        <p:spPr>
          <a:xfrm>
            <a:off x="498619"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Tyler Bodiford</a:t>
            </a:r>
            <a:r>
              <a:rPr sz="1200" b="1" u="none" i="0">
                <a:solidFill>
                  <a:srgbClr val="000000"/>
                </a:solidFill>
                <a:latin typeface="calibri"/>
              </a:rPr>
              <a:t>
CFO - HealthTrust, North Texas Division CSC</a:t>
            </a:r>
            <a:r>
              <a:rPr sz="1200" b="0" u="none" i="0">
                <a:solidFill>
                  <a:srgbClr val="000000"/>
                </a:solidFill>
                <a:latin typeface="calibri"/>
              </a:rPr>
              <a:t>
Dallas-Fort Worth Area, United States</a:t>
            </a:r>
          </a:p>
        </p:txBody>
      </p:sp>
      <p:sp>
        <p:nvSpPr>
          <p:cNvPr id="22" name="Rectangle 21">
            <a:extLst>
              <a:ext uri="{FF2B5EF4-FFF2-40B4-BE49-F238E27FC236}">
                <a16:creationId xmlns:a16="http://schemas.microsoft.com/office/drawing/2014/main" id="{B0DEE708-6882-F64A-2D85-4857EA4D2F18}"/>
              </a:ext>
            </a:extLst>
          </p:cNvPr>
          <p:cNvSpPr/>
          <p:nvPr/>
        </p:nvSpPr>
        <p:spPr>
          <a:xfrm>
            <a:off x="4280028"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John Cain</a:t>
            </a:r>
            <a:r>
              <a:rPr sz="1200" b="1" u="none" i="0">
                <a:solidFill>
                  <a:srgbClr val="000000"/>
                </a:solidFill>
                <a:latin typeface="calibri"/>
              </a:rPr>
              <a:t>
Chief Operating Officer</a:t>
            </a:r>
            <a:r>
              <a:rPr sz="1200" b="0" u="none" i="0">
                <a:solidFill>
                  <a:srgbClr val="000000"/>
                </a:solidFill>
                <a:latin typeface="calibri"/>
              </a:rPr>
              <a:t>
Lexington, Kentucky Area, United States</a:t>
            </a:r>
          </a:p>
        </p:txBody>
      </p:sp>
      <p:sp>
        <p:nvSpPr>
          <p:cNvPr id="23" name="Rectangle 22">
            <a:extLst>
              <a:ext uri="{FF2B5EF4-FFF2-40B4-BE49-F238E27FC236}">
                <a16:creationId xmlns:a16="http://schemas.microsoft.com/office/drawing/2014/main" id="{A0A23AA0-544B-6721-D61E-07FBE896C032}"/>
              </a:ext>
            </a:extLst>
          </p:cNvPr>
          <p:cNvSpPr/>
          <p:nvPr/>
        </p:nvSpPr>
        <p:spPr>
          <a:xfrm>
            <a:off x="8061437"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Josh Gill</a:t>
            </a:r>
            <a:r>
              <a:rPr sz="1200" b="1" u="none" i="0">
                <a:solidFill>
                  <a:srgbClr val="000000"/>
                </a:solidFill>
                <a:latin typeface="calibri"/>
              </a:rPr>
              <a:t>
Chief Operating Officer | Lee’s Summit Medical Center</a:t>
            </a:r>
            <a:r>
              <a:rPr sz="1200" b="0" u="none" i="0">
                <a:solidFill>
                  <a:srgbClr val="000000"/>
                </a:solidFill>
                <a:latin typeface="calibri"/>
              </a:rPr>
              <a:t>
Kansas City Metropolitan Area, United States</a:t>
            </a:r>
          </a:p>
        </p:txBody>
      </p:sp>
      <p:sp>
        <p:nvSpPr>
          <p:cNvPr id="24" name="Rectangle 23">
            <a:extLst>
              <a:ext uri="{FF2B5EF4-FFF2-40B4-BE49-F238E27FC236}">
                <a16:creationId xmlns:a16="http://schemas.microsoft.com/office/drawing/2014/main" id="{B54D98EA-76EA-EDBF-3EAC-BAB0C7607079}"/>
              </a:ext>
            </a:extLst>
          </p:cNvPr>
          <p:cNvSpPr/>
          <p:nvPr/>
        </p:nvSpPr>
        <p:spPr>
          <a:xfrm>
            <a:off x="498619"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Barry Mangels</a:t>
            </a:r>
            <a:r>
              <a:rPr sz="1200" b="1" u="none" i="0">
                <a:solidFill>
                  <a:srgbClr val="000000"/>
                </a:solidFill>
                <a:latin typeface="calibri"/>
              </a:rPr>
              <a:t>
Director Risk Management &amp; CCO</a:t>
            </a:r>
            <a:r>
              <a:rPr sz="1200" b="0" u="none" i="0">
                <a:solidFill>
                  <a:srgbClr val="000000"/>
                </a:solidFill>
                <a:latin typeface="calibri"/>
              </a:rPr>
              <a:t>
Greater Los Angeles Area, United States</a:t>
            </a:r>
          </a:p>
        </p:txBody>
      </p:sp>
      <p:sp>
        <p:nvSpPr>
          <p:cNvPr id="25" name="Rectangle 24">
            <a:extLst>
              <a:ext uri="{FF2B5EF4-FFF2-40B4-BE49-F238E27FC236}">
                <a16:creationId xmlns:a16="http://schemas.microsoft.com/office/drawing/2014/main" id="{87559D91-2016-E6E0-E52C-048ABBD8B0DA}"/>
              </a:ext>
            </a:extLst>
          </p:cNvPr>
          <p:cNvSpPr/>
          <p:nvPr/>
        </p:nvSpPr>
        <p:spPr>
          <a:xfrm>
            <a:off x="4280028"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David Cantrell</a:t>
            </a:r>
            <a:r>
              <a:rPr sz="1200" b="1" u="none" i="0">
                <a:solidFill>
                  <a:srgbClr val="000000"/>
                </a:solidFill>
                <a:latin typeface="calibri"/>
              </a:rPr>
              <a:t>
Chief Financial Officer</a:t>
            </a:r>
            <a:r>
              <a:rPr sz="1200" b="0" u="none" i="0">
                <a:solidFill>
                  <a:srgbClr val="000000"/>
                </a:solidFill>
                <a:latin typeface="calibri"/>
              </a:rPr>
              <a:t>
Greater Nashville, Tennessee Area, United States</a:t>
            </a:r>
          </a:p>
        </p:txBody>
      </p:sp>
      <p:sp>
        <p:nvSpPr>
          <p:cNvPr id="26" name="Rectangle 25">
            <a:extLst>
              <a:ext uri="{FF2B5EF4-FFF2-40B4-BE49-F238E27FC236}">
                <a16:creationId xmlns:a16="http://schemas.microsoft.com/office/drawing/2014/main" id="{083F4A08-B8B9-3602-A14C-32E02AF64F0A}"/>
              </a:ext>
            </a:extLst>
          </p:cNvPr>
          <p:cNvSpPr/>
          <p:nvPr/>
        </p:nvSpPr>
        <p:spPr>
          <a:xfrm>
            <a:off x="8061437"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Ryan Herbert, MBA</a:t>
            </a:r>
            <a:r>
              <a:rPr sz="1200" b="1" u="none" i="0">
                <a:solidFill>
                  <a:srgbClr val="000000"/>
                </a:solidFill>
                <a:latin typeface="calibri"/>
              </a:rPr>
              <a:t>
Chief Executive Officer</a:t>
            </a:r>
            <a:r>
              <a:rPr sz="1200" b="0" u="none" i="0">
                <a:solidFill>
                  <a:srgbClr val="000000"/>
                </a:solidFill>
                <a:latin typeface="calibri"/>
              </a:rPr>
              <a:t>
Kansas City Metropolitan Area, United States</a:t>
            </a:r>
          </a:p>
        </p:txBody>
      </p:sp>
      <p:sp>
        <p:nvSpPr>
          <p:cNvPr id="27" name="Rectangle 26">
            <a:extLst>
              <a:ext uri="{FF2B5EF4-FFF2-40B4-BE49-F238E27FC236}">
                <a16:creationId xmlns:a16="http://schemas.microsoft.com/office/drawing/2014/main" id="{35D7FCE8-FF8F-B2B8-8C4C-77DD761EF495}"/>
              </a:ext>
            </a:extLst>
          </p:cNvPr>
          <p:cNvSpPr/>
          <p:nvPr/>
        </p:nvSpPr>
        <p:spPr>
          <a:xfrm>
            <a:off x="498619"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Mitch Geiger</a:t>
            </a:r>
            <a:r>
              <a:rPr sz="1200" b="1" u="none" i="0">
                <a:solidFill>
                  <a:srgbClr val="000000"/>
                </a:solidFill>
                <a:latin typeface="calibri"/>
              </a:rPr>
              <a:t>
Chief Operating Officer</a:t>
            </a:r>
            <a:r>
              <a:rPr sz="1200" b="0" u="none" i="0">
                <a:solidFill>
                  <a:srgbClr val="000000"/>
                </a:solidFill>
                <a:latin typeface="calibri"/>
              </a:rPr>
              <a:t>
Las Vegas, Nevada Area, United States</a:t>
            </a:r>
          </a:p>
        </p:txBody>
      </p:sp>
      <p:sp>
        <p:nvSpPr>
          <p:cNvPr id="28" name="Rectangle 27">
            <a:extLst>
              <a:ext uri="{FF2B5EF4-FFF2-40B4-BE49-F238E27FC236}">
                <a16:creationId xmlns:a16="http://schemas.microsoft.com/office/drawing/2014/main" id="{F0287731-1F96-63B9-59C1-DF5807AF554C}"/>
              </a:ext>
            </a:extLst>
          </p:cNvPr>
          <p:cNvSpPr/>
          <p:nvPr/>
        </p:nvSpPr>
        <p:spPr>
          <a:xfrm>
            <a:off x="4280028"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Brandon Cohen</a:t>
            </a:r>
            <a:r>
              <a:rPr sz="1200" b="1" u="none" i="0">
                <a:solidFill>
                  <a:srgbClr val="000000"/>
                </a:solidFill>
                <a:latin typeface="calibri"/>
              </a:rPr>
              <a:t>
Chief Operating Officer</a:t>
            </a:r>
            <a:r>
              <a:rPr sz="1200" b="0" u="none" i="0">
                <a:solidFill>
                  <a:srgbClr val="000000"/>
                </a:solidFill>
                <a:latin typeface="calibri"/>
              </a:rPr>
              <a:t>
San Antonio, Texas Area, United States</a:t>
            </a:r>
          </a:p>
        </p:txBody>
      </p:sp>
      <p:sp>
        <p:nvSpPr>
          <p:cNvPr id="29" name="Rectangle 28">
            <a:extLst>
              <a:ext uri="{FF2B5EF4-FFF2-40B4-BE49-F238E27FC236}">
                <a16:creationId xmlns:a16="http://schemas.microsoft.com/office/drawing/2014/main" id="{3BF4C20E-9012-03B2-D73C-E39401C8E7D6}"/>
              </a:ext>
            </a:extLst>
          </p:cNvPr>
          <p:cNvSpPr/>
          <p:nvPr/>
        </p:nvSpPr>
        <p:spPr>
          <a:xfrm>
            <a:off x="8061437"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Joel Leone</a:t>
            </a:r>
            <a:r>
              <a:rPr sz="1200" b="1" u="none" i="0">
                <a:solidFill>
                  <a:srgbClr val="000000"/>
                </a:solidFill>
                <a:latin typeface="calibri"/>
              </a:rPr>
              <a:t>
Chief Operating Officer</a:t>
            </a:r>
            <a:r>
              <a:rPr sz="1200" b="0" u="none" i="0">
                <a:solidFill>
                  <a:srgbClr val="000000"/>
                </a:solidFill>
                <a:latin typeface="calibri"/>
              </a:rPr>
              <a:t>
Greater Panama City Area, United States</a:t>
            </a:r>
          </a:p>
        </p:txBody>
      </p:sp>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US" sz="1600" b="1">
                <a:solidFill>
                  <a:srgbClr val="C00000"/>
                </a:solidFill>
                <a:latin typeface="Calibri" panose="020F0502020204030204" pitchFamily="34" charset="0"/>
                <a:cs typeface="Calibri" panose="020F0502020204030204" pitchFamily="34" charset="0"/>
              </a:rPr>
              <a:t>Key Executives</a:t>
            </a:r>
            <a:endParaRPr lang="en-IN" sz="1600" b="1">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a:solidFill>
                  <a:srgbClr val="000000">
                    <a:lumMod val="50000"/>
                    <a:lumOff val="50000"/>
                  </a:srgbClr>
                </a:solidFill>
                <a:latin typeface="Calibri" panose="020F0502020204030204" pitchFamily="34" charset="0"/>
                <a:cs typeface="Calibri" panose="020F0502020204030204" pitchFamily="34" charset="0"/>
              </a:rPr>
              <a:t>Executives mentioned above are some of the key executives in the organization and not exhaustive.</a:t>
            </a:r>
            <a:endParaRPr kumimoji="0" lang="en-US" sz="900" b="0"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18" name="Rectangle 17">
            <a:extLst>
              <a:ext uri="{FF2B5EF4-FFF2-40B4-BE49-F238E27FC236}">
                <a16:creationId xmlns:a16="http://schemas.microsoft.com/office/drawing/2014/main" id="{2F197E5B-C62F-66FB-7AEB-C6FD9728B803}"/>
              </a:ext>
            </a:extLst>
          </p:cNvPr>
          <p:cNvSpPr/>
          <p:nvPr/>
        </p:nvSpPr>
        <p:spPr>
          <a:xfrm>
            <a:off x="498619"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Jared Rucks</a:t>
            </a:r>
            <a:r>
              <a:rPr sz="1200" b="1" u="none" i="0">
                <a:solidFill>
                  <a:srgbClr val="000000"/>
                </a:solidFill>
                <a:latin typeface="calibri"/>
              </a:rPr>
              <a:t>
CFO at West Valley Medical Center</a:t>
            </a:r>
            <a:r>
              <a:rPr sz="1200" b="0" u="none" i="0">
                <a:solidFill>
                  <a:srgbClr val="000000"/>
                </a:solidFill>
                <a:latin typeface="calibri"/>
              </a:rPr>
              <a:t>
Boise, Idaho Area, United States</a:t>
            </a:r>
          </a:p>
        </p:txBody>
      </p:sp>
      <p:sp>
        <p:nvSpPr>
          <p:cNvPr id="19" name="Rectangle 18">
            <a:extLst>
              <a:ext uri="{FF2B5EF4-FFF2-40B4-BE49-F238E27FC236}">
                <a16:creationId xmlns:a16="http://schemas.microsoft.com/office/drawing/2014/main" id="{FFAAB03F-C0B6-84A6-31CF-ACCAB5AF757C}"/>
              </a:ext>
            </a:extLst>
          </p:cNvPr>
          <p:cNvSpPr/>
          <p:nvPr/>
        </p:nvSpPr>
        <p:spPr>
          <a:xfrm>
            <a:off x="4280028"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Donald R. Avery</a:t>
            </a:r>
            <a:r>
              <a:rPr sz="1200" b="1" u="none" i="0">
                <a:solidFill>
                  <a:srgbClr val="000000"/>
                </a:solidFill>
                <a:latin typeface="calibri"/>
              </a:rPr>
              <a:t>
President/ceo</a:t>
            </a:r>
            <a:r>
              <a:rPr sz="1200" b="0" u="none" i="0">
                <a:solidFill>
                  <a:srgbClr val="000000"/>
                </a:solidFill>
                <a:latin typeface="calibri"/>
              </a:rPr>
              <a:t>
Dublin, Georgia Area, United States</a:t>
            </a:r>
          </a:p>
        </p:txBody>
      </p:sp>
      <p:sp>
        <p:nvSpPr>
          <p:cNvPr id="20" name="Rectangle 19">
            <a:extLst>
              <a:ext uri="{FF2B5EF4-FFF2-40B4-BE49-F238E27FC236}">
                <a16:creationId xmlns:a16="http://schemas.microsoft.com/office/drawing/2014/main" id="{9DFE38C3-3D78-2B1B-3E11-D32B6E44081A}"/>
              </a:ext>
            </a:extLst>
          </p:cNvPr>
          <p:cNvSpPr/>
          <p:nvPr/>
        </p:nvSpPr>
        <p:spPr>
          <a:xfrm>
            <a:off x="8061437"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Brad Lain</a:t>
            </a:r>
            <a:r>
              <a:rPr sz="1200" b="1" u="none" i="0">
                <a:solidFill>
                  <a:srgbClr val="000000"/>
                </a:solidFill>
                <a:latin typeface="calibri"/>
              </a:rPr>
              <a:t>
Chief Financial Officer</a:t>
            </a:r>
            <a:r>
              <a:rPr sz="1200" b="0" u="none" i="0">
                <a:solidFill>
                  <a:srgbClr val="000000"/>
                </a:solidFill>
                <a:latin typeface="calibri"/>
              </a:rPr>
              <a:t>
Miami-Fort Lauderdale Area, United States</a:t>
            </a:r>
          </a:p>
        </p:txBody>
      </p:sp>
      <p:sp>
        <p:nvSpPr>
          <p:cNvPr id="21" name="Rectangle 20">
            <a:extLst>
              <a:ext uri="{FF2B5EF4-FFF2-40B4-BE49-F238E27FC236}">
                <a16:creationId xmlns:a16="http://schemas.microsoft.com/office/drawing/2014/main" id="{2F57B676-875A-F211-877C-60EBD15B74AA}"/>
              </a:ext>
            </a:extLst>
          </p:cNvPr>
          <p:cNvSpPr/>
          <p:nvPr/>
        </p:nvSpPr>
        <p:spPr>
          <a:xfrm>
            <a:off x="498619"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Renee Cross</a:t>
            </a:r>
            <a:r>
              <a:rPr sz="1200" b="1" u="none" i="0">
                <a:solidFill>
                  <a:srgbClr val="000000"/>
                </a:solidFill>
                <a:latin typeface="calibri"/>
              </a:rPr>
              <a:t>
Chief Financial Officer</a:t>
            </a:r>
            <a:r>
              <a:rPr sz="1200" b="0" u="none" i="0">
                <a:solidFill>
                  <a:srgbClr val="000000"/>
                </a:solidFill>
                <a:latin typeface="calibri"/>
              </a:rPr>
              <a:t>
Miami-Fort Lauderdale Area, United States</a:t>
            </a:r>
          </a:p>
        </p:txBody>
      </p:sp>
      <p:sp>
        <p:nvSpPr>
          <p:cNvPr id="22" name="Rectangle 21">
            <a:extLst>
              <a:ext uri="{FF2B5EF4-FFF2-40B4-BE49-F238E27FC236}">
                <a16:creationId xmlns:a16="http://schemas.microsoft.com/office/drawing/2014/main" id="{B0DEE708-6882-F64A-2D85-4857EA4D2F18}"/>
              </a:ext>
            </a:extLst>
          </p:cNvPr>
          <p:cNvSpPr/>
          <p:nvPr/>
        </p:nvSpPr>
        <p:spPr>
          <a:xfrm>
            <a:off x="4280028"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Sheree Mcfarland</a:t>
            </a:r>
            <a:r>
              <a:rPr sz="1200" b="1" u="none" i="0">
                <a:solidFill>
                  <a:srgbClr val="000000"/>
                </a:solidFill>
                <a:latin typeface="calibri"/>
              </a:rPr>
              <a:t>
CIO - West Florida</a:t>
            </a:r>
            <a:r>
              <a:rPr sz="1200" b="0" u="none" i="0">
                <a:solidFill>
                  <a:srgbClr val="000000"/>
                </a:solidFill>
                <a:latin typeface="calibri"/>
              </a:rPr>
              <a:t>
Tampa-St. Petersburg, Florida Area, United States</a:t>
            </a:r>
          </a:p>
        </p:txBody>
      </p:sp>
      <p:sp>
        <p:nvSpPr>
          <p:cNvPr id="23" name="Rectangle 22">
            <a:extLst>
              <a:ext uri="{FF2B5EF4-FFF2-40B4-BE49-F238E27FC236}">
                <a16:creationId xmlns:a16="http://schemas.microsoft.com/office/drawing/2014/main" id="{A0A23AA0-544B-6721-D61E-07FBE896C032}"/>
              </a:ext>
            </a:extLst>
          </p:cNvPr>
          <p:cNvSpPr/>
          <p:nvPr/>
        </p:nvSpPr>
        <p:spPr>
          <a:xfrm>
            <a:off x="8061437"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Alexis Mussi</a:t>
            </a:r>
            <a:r>
              <a:rPr sz="1200" b="1" u="none" i="0">
                <a:solidFill>
                  <a:srgbClr val="000000"/>
                </a:solidFill>
                <a:latin typeface="calibri"/>
              </a:rPr>
              <a:t>
Chief Executive Officer, Southern Hills Hospital and Medical Center</a:t>
            </a:r>
            <a:r>
              <a:rPr sz="1200" b="0" u="none" i="0">
                <a:solidFill>
                  <a:srgbClr val="000000"/>
                </a:solidFill>
                <a:latin typeface="calibri"/>
              </a:rPr>
              <a:t>
Las Vegas, Nevada Area, United States</a:t>
            </a:r>
          </a:p>
        </p:txBody>
      </p:sp>
      <p:sp>
        <p:nvSpPr>
          <p:cNvPr id="24" name="Rectangle 23">
            <a:extLst>
              <a:ext uri="{FF2B5EF4-FFF2-40B4-BE49-F238E27FC236}">
                <a16:creationId xmlns:a16="http://schemas.microsoft.com/office/drawing/2014/main" id="{B54D98EA-76EA-EDBF-3EAC-BAB0C7607079}"/>
              </a:ext>
            </a:extLst>
          </p:cNvPr>
          <p:cNvSpPr/>
          <p:nvPr/>
        </p:nvSpPr>
        <p:spPr>
          <a:xfrm>
            <a:off x="498619"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Beth Matish</a:t>
            </a:r>
            <a:r>
              <a:rPr sz="1200" b="1" u="none" i="0">
                <a:solidFill>
                  <a:srgbClr val="000000"/>
                </a:solidFill>
                <a:latin typeface="calibri"/>
              </a:rPr>
              <a:t>
Chief Executive Officer</a:t>
            </a:r>
            <a:r>
              <a:rPr sz="1200" b="0" u="none" i="0">
                <a:solidFill>
                  <a:srgbClr val="000000"/>
                </a:solidFill>
                <a:latin typeface="calibri"/>
              </a:rPr>
              <a:t>
Richmond, Virginia Area, United States</a:t>
            </a:r>
          </a:p>
        </p:txBody>
      </p:sp>
      <p:sp>
        <p:nvSpPr>
          <p:cNvPr id="25" name="Rectangle 24">
            <a:extLst>
              <a:ext uri="{FF2B5EF4-FFF2-40B4-BE49-F238E27FC236}">
                <a16:creationId xmlns:a16="http://schemas.microsoft.com/office/drawing/2014/main" id="{87559D91-2016-E6E0-E52C-048ABBD8B0DA}"/>
              </a:ext>
            </a:extLst>
          </p:cNvPr>
          <p:cNvSpPr/>
          <p:nvPr/>
        </p:nvSpPr>
        <p:spPr>
          <a:xfrm>
            <a:off x="4280028"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Melissa Barker</a:t>
            </a:r>
            <a:r>
              <a:rPr sz="1200" b="1" u="none" i="0">
                <a:solidFill>
                  <a:srgbClr val="000000"/>
                </a:solidFill>
                <a:latin typeface="calibri"/>
              </a:rPr>
              <a:t>
Cbo Director</a:t>
            </a:r>
            <a:r>
              <a:rPr sz="1200" b="0" u="none" i="0">
                <a:solidFill>
                  <a:srgbClr val="000000"/>
                </a:solidFill>
                <a:latin typeface="calibri"/>
              </a:rPr>
              <a:t>
Albuquerque-Santa Fe Metropolitan Area, United States</a:t>
            </a:r>
          </a:p>
        </p:txBody>
      </p:sp>
      <p:sp>
        <p:nvSpPr>
          <p:cNvPr id="26" name="Rectangle 25">
            <a:extLst>
              <a:ext uri="{FF2B5EF4-FFF2-40B4-BE49-F238E27FC236}">
                <a16:creationId xmlns:a16="http://schemas.microsoft.com/office/drawing/2014/main" id="{083F4A08-B8B9-3602-A14C-32E02AF64F0A}"/>
              </a:ext>
            </a:extLst>
          </p:cNvPr>
          <p:cNvSpPr/>
          <p:nvPr/>
        </p:nvSpPr>
        <p:spPr>
          <a:xfrm>
            <a:off x="8061437"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Jerry Gonzalez Jr</a:t>
            </a:r>
            <a:r>
              <a:rPr sz="1200" b="1" u="none" i="0">
                <a:solidFill>
                  <a:srgbClr val="000000"/>
                </a:solidFill>
                <a:latin typeface="calibri"/>
              </a:rPr>
              <a:t>
Chief Executive Officer</a:t>
            </a:r>
            <a:r>
              <a:rPr sz="1200" b="0" u="none" i="0">
                <a:solidFill>
                  <a:srgbClr val="000000"/>
                </a:solidFill>
                <a:latin typeface="calibri"/>
              </a:rPr>
              <a:t>
Greater Salt Lake City Area, United States</a:t>
            </a:r>
          </a:p>
        </p:txBody>
      </p:sp>
      <p:sp>
        <p:nvSpPr>
          <p:cNvPr id="27" name="Rectangle 26">
            <a:extLst>
              <a:ext uri="{FF2B5EF4-FFF2-40B4-BE49-F238E27FC236}">
                <a16:creationId xmlns:a16="http://schemas.microsoft.com/office/drawing/2014/main" id="{35D7FCE8-FF8F-B2B8-8C4C-77DD761EF495}"/>
              </a:ext>
            </a:extLst>
          </p:cNvPr>
          <p:cNvSpPr/>
          <p:nvPr/>
        </p:nvSpPr>
        <p:spPr>
          <a:xfrm>
            <a:off x="498619"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Natalie Whitmer</a:t>
            </a:r>
            <a:r>
              <a:rPr sz="1200" b="1" u="none" i="0">
                <a:solidFill>
                  <a:srgbClr val="000000"/>
                </a:solidFill>
                <a:latin typeface="calibri"/>
              </a:rPr>
              <a:t>
Chief Operating Officer</a:t>
            </a:r>
            <a:r>
              <a:rPr sz="1200" b="0" u="none" i="0">
                <a:solidFill>
                  <a:srgbClr val="000000"/>
                </a:solidFill>
                <a:latin typeface="calibri"/>
              </a:rPr>
              <a:t>
Tampa-St. Petersburg, Florida Area, United States</a:t>
            </a:r>
          </a:p>
        </p:txBody>
      </p:sp>
      <p:sp>
        <p:nvSpPr>
          <p:cNvPr id="28" name="Rectangle 27">
            <a:extLst>
              <a:ext uri="{FF2B5EF4-FFF2-40B4-BE49-F238E27FC236}">
                <a16:creationId xmlns:a16="http://schemas.microsoft.com/office/drawing/2014/main" id="{F0287731-1F96-63B9-59C1-DF5807AF554C}"/>
              </a:ext>
            </a:extLst>
          </p:cNvPr>
          <p:cNvSpPr/>
          <p:nvPr/>
        </p:nvSpPr>
        <p:spPr>
          <a:xfrm>
            <a:off x="4280028"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Greg Seiler</a:t>
            </a:r>
            <a:r>
              <a:rPr sz="1200" b="1" u="none" i="0">
                <a:solidFill>
                  <a:srgbClr val="000000"/>
                </a:solidFill>
                <a:latin typeface="calibri"/>
              </a:rPr>
              <a:t>
Chief Executive Officer at Methodist Hospital Metropolitan/Methodist Hospital Atascosa</a:t>
            </a:r>
            <a:r>
              <a:rPr sz="1200" b="0" u="none" i="0">
                <a:solidFill>
                  <a:srgbClr val="000000"/>
                </a:solidFill>
                <a:latin typeface="calibri"/>
              </a:rPr>
              <a:t>
San Antonio, Texas Area, United States</a:t>
            </a:r>
          </a:p>
        </p:txBody>
      </p:sp>
      <p:sp>
        <p:nvSpPr>
          <p:cNvPr id="29" name="Rectangle 28">
            <a:extLst>
              <a:ext uri="{FF2B5EF4-FFF2-40B4-BE49-F238E27FC236}">
                <a16:creationId xmlns:a16="http://schemas.microsoft.com/office/drawing/2014/main" id="{3BF4C20E-9012-03B2-D73C-E39401C8E7D6}"/>
              </a:ext>
            </a:extLst>
          </p:cNvPr>
          <p:cNvSpPr/>
          <p:nvPr/>
        </p:nvSpPr>
        <p:spPr>
          <a:xfrm>
            <a:off x="8061437"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Jen Walstad, MBA, RN, LSSBB, CPHQ</a:t>
            </a:r>
            <a:r>
              <a:rPr sz="1200" b="1" u="none" i="0">
                <a:solidFill>
                  <a:srgbClr val="000000"/>
                </a:solidFill>
                <a:latin typeface="calibri"/>
              </a:rPr>
              <a:t>
Interim Chief Operating Officer</a:t>
            </a:r>
            <a:r>
              <a:rPr sz="1200" b="0" u="none" i="0">
                <a:solidFill>
                  <a:srgbClr val="000000"/>
                </a:solidFill>
                <a:latin typeface="calibri"/>
              </a:rPr>
              <a:t>
Terre Haute, Indiana Area, United States</a:t>
            </a:r>
          </a:p>
        </p:txBody>
      </p:sp>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a:extLst>
              <a:ext uri="{FF2B5EF4-FFF2-40B4-BE49-F238E27FC236}">
                <a16:creationId xmlns:a16="http://schemas.microsoft.com/office/drawing/2014/main" id="{0C439A71-A463-532F-3187-FFF8D9350374}"/>
              </a:ext>
            </a:extLst>
          </p:cNvPr>
          <p:cNvSpPr>
            <a:spLocks noGrp="1"/>
          </p:cNvSpPr>
          <p:nvPr/>
        </p:nvSpPr>
        <p:spPr>
          <a:xfrm>
            <a:off x="6018350" y="2697376"/>
            <a:ext cx="5796000" cy="1080000"/>
          </a:xfrm>
          <a:prstGeom prst="rect">
            <a:avLst/>
          </a:prstGeom>
        </p:spPr>
        <p:txBody>
          <a:bodyPr anchor="ctr">
            <a:no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lnSpc>
                <a:spcPct val="100000"/>
              </a:lnSpc>
              <a:defRPr/>
            </a:pPr>
            <a:r>
              <a:rPr sz="3200" b="1" u="none" i="0">
                <a:solidFill>
                  <a:srgbClr val="0AA7FF"/>
                </a:solidFill>
                <a:latin typeface="calibri"/>
              </a:rPr>
              <a:t>Hospital Corporation of America</a:t>
            </a:r>
            <a:r>
              <a:rPr sz="2400" b="1" u="none" i="0">
                <a:solidFill>
                  <a:srgbClr val="0AA7FF"/>
                </a:solidFill>
                <a:latin typeface="calibri"/>
              </a:rPr>
              <a:t>
Account Deep Dive Analysis</a:t>
            </a:r>
            <a:r>
              <a:rPr sz="1800" b="1" u="none" i="0">
                <a:solidFill>
                  <a:srgbClr val="ADACAC"/>
                </a:solidFill>
                <a:latin typeface="Helvetica"/>
              </a:rPr>
              <a:t>
August 2025</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57" name="Arrow: Pentagon 50">
            <a:extLst>
              <a:ext uri="{FF2B5EF4-FFF2-40B4-BE49-F238E27FC236}">
                <a16:creationId xmlns:a16="http://schemas.microsoft.com/office/drawing/2014/main" id="{DE4A44D4-8B43-77C6-6ED7-4FE2F6B87116}"/>
              </a:ext>
            </a:extLst>
          </p:cNvPr>
          <p:cNvSpPr/>
          <p:nvPr/>
        </p:nvSpPr>
        <p:spPr>
          <a:xfrm>
            <a:off x="60859" y="2975795"/>
            <a:ext cx="1227586" cy="3438256"/>
          </a:xfrm>
          <a:prstGeom prst="homePlate">
            <a:avLst>
              <a:gd name="adj" fmla="val 22380"/>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59" name="Arrow: Pentagon 51">
            <a:extLst>
              <a:ext uri="{FF2B5EF4-FFF2-40B4-BE49-F238E27FC236}">
                <a16:creationId xmlns:a16="http://schemas.microsoft.com/office/drawing/2014/main" id="{874D06CB-D115-E49C-57E4-67D238F477E9}"/>
              </a:ext>
            </a:extLst>
          </p:cNvPr>
          <p:cNvSpPr/>
          <p:nvPr/>
        </p:nvSpPr>
        <p:spPr>
          <a:xfrm>
            <a:off x="60859" y="1029085"/>
            <a:ext cx="1227586" cy="1516310"/>
          </a:xfrm>
          <a:prstGeom prst="homePlate">
            <a:avLst>
              <a:gd name="adj" fmla="val 21159"/>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26019B90-47A2-EF41-30A7-78F1EC5B11FC}"/>
              </a:ext>
            </a:extLst>
          </p:cNvPr>
          <p:cNvSpPr txBox="1"/>
          <p:nvPr/>
        </p:nvSpPr>
        <p:spPr>
          <a:xfrm>
            <a:off x="55157" y="1850824"/>
            <a:ext cx="11790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Company Overview</a:t>
            </a:r>
          </a:p>
        </p:txBody>
      </p:sp>
      <p:sp>
        <p:nvSpPr>
          <p:cNvPr id="61" name="Rectangle: Rounded Corners 56">
            <a:extLst>
              <a:ext uri="{FF2B5EF4-FFF2-40B4-BE49-F238E27FC236}">
                <a16:creationId xmlns:a16="http://schemas.microsoft.com/office/drawing/2014/main" id="{52A3362C-3E78-AE2C-7311-78A5AE883407}"/>
              </a:ext>
            </a:extLst>
          </p:cNvPr>
          <p:cNvSpPr/>
          <p:nvPr/>
        </p:nvSpPr>
        <p:spPr>
          <a:xfrm>
            <a:off x="1365667" y="1743121"/>
            <a:ext cx="10593317" cy="707504"/>
          </a:xfrm>
          <a:prstGeom prst="roundRect">
            <a:avLst/>
          </a:prstGeom>
          <a:solidFill>
            <a:schemeClr val="bg1"/>
          </a:solidFill>
          <a:ln>
            <a:solidFill>
              <a:srgbClr val="D0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pic>
        <p:nvPicPr>
          <p:cNvPr id="1024" name="Picture 4" descr="Company Profile Svg Png Icon Free Download (#358304) - OnlineWebFonts.COM">
            <a:extLst>
              <a:ext uri="{FF2B5EF4-FFF2-40B4-BE49-F238E27FC236}">
                <a16:creationId xmlns:a16="http://schemas.microsoft.com/office/drawing/2014/main" id="{1DD06FE2-68B7-573D-7632-FBE4ACC8687C}"/>
              </a:ext>
            </a:extLst>
          </p:cNvPr>
          <p:cNvPicPr>
            <a:picLocks noChangeAspect="1" noChangeArrowheads="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88409" y="1245952"/>
            <a:ext cx="512527" cy="475132"/>
          </a:xfrm>
          <a:prstGeom prst="rect">
            <a:avLst/>
          </a:prstGeom>
          <a:noFill/>
          <a:extLst>
            <a:ext uri="{909E8E84-426E-40DD-AFC4-6F175D3DCCD1}">
              <a14:hiddenFill xmlns:a14="http://schemas.microsoft.com/office/drawing/2010/main">
                <a:solidFill>
                  <a:srgbClr val="FFFFFF"/>
                </a:solidFill>
              </a14:hiddenFill>
            </a:ext>
          </a:extLst>
        </p:spPr>
      </p:pic>
      <p:sp>
        <p:nvSpPr>
          <p:cNvPr id="1025" name="TextBox 1024">
            <a:extLst>
              <a:ext uri="{FF2B5EF4-FFF2-40B4-BE49-F238E27FC236}">
                <a16:creationId xmlns:a16="http://schemas.microsoft.com/office/drawing/2014/main" id="{5BDB9933-1193-888B-DE1E-71055D7E2A32}"/>
              </a:ext>
            </a:extLst>
          </p:cNvPr>
          <p:cNvSpPr txBox="1"/>
          <p:nvPr/>
        </p:nvSpPr>
        <p:spPr>
          <a:xfrm>
            <a:off x="0" y="4796434"/>
            <a:ext cx="11790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Financial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Snapshot</a:t>
            </a:r>
          </a:p>
        </p:txBody>
      </p:sp>
      <p:pic>
        <p:nvPicPr>
          <p:cNvPr id="1026" name="Picture 6" descr="Transparent Analysis Icon Png - Financial Analysis Icon Png , Free  Transparent Clipart - ClipartKey">
            <a:extLst>
              <a:ext uri="{FF2B5EF4-FFF2-40B4-BE49-F238E27FC236}">
                <a16:creationId xmlns:a16="http://schemas.microsoft.com/office/drawing/2014/main" id="{AE55B96F-0C88-0EA5-3DB5-3D3F11D9E717}"/>
              </a:ext>
            </a:extLst>
          </p:cNvPr>
          <p:cNvPicPr>
            <a:picLocks noChangeAspect="1" noChangeArrowheads="1"/>
          </p:cNvPicPr>
          <p:nvPr/>
        </p:nvPicPr>
        <p:blipFill>
          <a:blip r:embed="rId4" cstate="print">
            <a:clrChange>
              <a:clrFrom>
                <a:srgbClr val="F7F7F7"/>
              </a:clrFrom>
              <a:clrTo>
                <a:srgbClr val="F7F7F7">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38235" y="4167064"/>
            <a:ext cx="502560" cy="509321"/>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Top Corners Rounded 105">
            <a:extLst>
              <a:ext uri="{FF2B5EF4-FFF2-40B4-BE49-F238E27FC236}">
                <a16:creationId xmlns:a16="http://schemas.microsoft.com/office/drawing/2014/main" id="{4ECB043C-7125-2D20-212A-29815E48915E}"/>
              </a:ext>
            </a:extLst>
          </p:cNvPr>
          <p:cNvSpPr/>
          <p:nvPr/>
        </p:nvSpPr>
        <p:spPr>
          <a:xfrm>
            <a:off x="1373427" y="2782351"/>
            <a:ext cx="4086041" cy="304920"/>
          </a:xfrm>
          <a:prstGeom prst="round2SameRect">
            <a:avLst/>
          </a:prstGeom>
          <a:solidFill>
            <a:srgbClr val="44546A"/>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09" rtl="0" eaLnBrk="1" fontAlgn="auto" latinLnBrk="0" hangingPunct="1">
              <a:lnSpc>
                <a:spcPct val="100000"/>
              </a:lnSpc>
              <a:spcBef>
                <a:spcPts val="0"/>
              </a:spcBef>
              <a:spcAft>
                <a:spcPts val="0"/>
              </a:spcAft>
              <a:buClrTx/>
              <a:buSzTx/>
              <a:buFontTx/>
              <a:buNone/>
              <a:tabLst/>
              <a:defRPr/>
            </a:pPr>
            <a:r>
              <a:rPr lang="en-US" sz="1350" b="1" kern="0" u="none" i="0">
                <a:solidFill>
                  <a:srgbClr val="FFFFFF"/>
                </a:solidFill>
                <a:latin typeface="Calibri" panose="020F0502020204030204" pitchFamily="34" charset="0"/>
                <a:cs typeface="Calibri" panose="020F0502020204030204" pitchFamily="34" charset="0"/>
              </a:rPr>
              <a:t>Revenue (FY 2020 - 2024)</a:t>
            </a:r>
            <a:endParaRPr kumimoji="0" lang="en-US" sz="135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cxnSp>
        <p:nvCxnSpPr>
          <p:cNvPr id="1028" name="custom_name=&quot;line-1&quot;">
            <a:extLst>
              <a:ext uri="{FF2B5EF4-FFF2-40B4-BE49-F238E27FC236}">
                <a16:creationId xmlns:a16="http://schemas.microsoft.com/office/drawing/2014/main" id="{F9C793C1-0F02-67AF-03B3-B3CF2AD69001}"/>
              </a:ext>
            </a:extLst>
          </p:cNvPr>
          <p:cNvCxnSpPr>
            <a:cxnSpLocks/>
          </p:cNvCxnSpPr>
          <p:nvPr/>
        </p:nvCxnSpPr>
        <p:spPr>
          <a:xfrm>
            <a:off x="5545245" y="2836403"/>
            <a:ext cx="0" cy="3478702"/>
          </a:xfrm>
          <a:prstGeom prst="line">
            <a:avLst/>
          </a:prstGeom>
          <a:ln w="12700">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33" name="custom_name=&quot;geo-title&quot;">
            <a:extLst>
              <a:ext uri="{FF2B5EF4-FFF2-40B4-BE49-F238E27FC236}">
                <a16:creationId xmlns:a16="http://schemas.microsoft.com/office/drawing/2014/main" id="{2FA73421-6C33-9912-4C0A-EBECDC5E3271}"/>
              </a:ext>
            </a:extLst>
          </p:cNvPr>
          <p:cNvSpPr/>
          <p:nvPr/>
        </p:nvSpPr>
        <p:spPr>
          <a:xfrm>
            <a:off x="5615431" y="2782351"/>
            <a:ext cx="3063949" cy="304920"/>
          </a:xfrm>
          <a:prstGeom prst="round2SameRect">
            <a:avLst/>
          </a:prstGeom>
          <a:solidFill>
            <a:srgbClr val="44546A"/>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09" rtl="0" eaLnBrk="1" fontAlgn="auto" latinLnBrk="0" hangingPunct="1">
              <a:lnSpc>
                <a:spcPct val="100000"/>
              </a:lnSpc>
              <a:spcBef>
                <a:spcPts val="0"/>
              </a:spcBef>
              <a:spcAft>
                <a:spcPts val="0"/>
              </a:spcAft>
              <a:buClrTx/>
              <a:buSzTx/>
              <a:buFontTx/>
              <a:buNone/>
              <a:tabLst/>
              <a:defRPr/>
            </a:pPr>
            <a:r>
              <a:rPr lang="en-US" sz="1350" b="1" kern="0" u="none" i="0">
                <a:solidFill>
                  <a:srgbClr val="FFFFFF"/>
                </a:solidFill>
                <a:latin typeface="Calibri" panose="020F0502020204030204" pitchFamily="34" charset="0"/>
                <a:cs typeface="Calibri" panose="020F0502020204030204" pitchFamily="34" charset="0"/>
              </a:rPr>
              <a:t>Revenue share by Geography (FY 2024)</a:t>
            </a:r>
            <a:endParaRPr kumimoji="0" lang="en-US" sz="135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cxnSp>
        <p:nvCxnSpPr>
          <p:cNvPr id="1034" name="custom_name=&quot;line-2&quot;">
            <a:extLst>
              <a:ext uri="{FF2B5EF4-FFF2-40B4-BE49-F238E27FC236}">
                <a16:creationId xmlns:a16="http://schemas.microsoft.com/office/drawing/2014/main" id="{8058D9E4-4907-02A3-B2E9-FE12CD4CF664}"/>
              </a:ext>
            </a:extLst>
          </p:cNvPr>
          <p:cNvCxnSpPr>
            <a:cxnSpLocks/>
          </p:cNvCxnSpPr>
          <p:nvPr/>
        </p:nvCxnSpPr>
        <p:spPr>
          <a:xfrm>
            <a:off x="8755840" y="2836403"/>
            <a:ext cx="0" cy="3478702"/>
          </a:xfrm>
          <a:prstGeom prst="line">
            <a:avLst/>
          </a:prstGeom>
          <a:ln w="12700">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53" name="Rectangle 1052">
            <a:extLst>
              <a:ext uri="{FF2B5EF4-FFF2-40B4-BE49-F238E27FC236}">
                <a16:creationId xmlns:a16="http://schemas.microsoft.com/office/drawing/2014/main" id="{77745AB6-4D69-4FFB-B335-5A17C56539AC}"/>
              </a:ext>
            </a:extLst>
          </p:cNvPr>
          <p:cNvSpPr/>
          <p:nvPr/>
        </p:nvSpPr>
        <p:spPr>
          <a:xfrm>
            <a:off x="2276339" y="2046290"/>
            <a:ext cx="1201554" cy="2573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u="none" i="0">
                <a:solidFill>
                  <a:srgbClr val="000000"/>
                </a:solidFill>
                <a:latin typeface="calibri" panose="020B0604020202020204" pitchFamily="34" charset="0"/>
                <a:cs typeface="Arial" panose="020B0604020202020204" pitchFamily="34" charset="0"/>
              </a:rPr>
              <a:t>1968</a:t>
            </a:r>
            <a:endParaRPr lang="en-IN" sz="1200">
              <a:solidFill>
                <a:srgbClr val="000000"/>
              </a:solidFill>
              <a:latin typeface="Calibri" panose="020F0502020204030204" pitchFamily="34" charset="0"/>
              <a:cs typeface="Calibri" panose="020F0502020204030204" pitchFamily="34" charset="0"/>
            </a:endParaRPr>
          </a:p>
        </p:txBody>
      </p:sp>
      <p:sp>
        <p:nvSpPr>
          <p:cNvPr id="1055" name="Rectangle 1054">
            <a:extLst>
              <a:ext uri="{FF2B5EF4-FFF2-40B4-BE49-F238E27FC236}">
                <a16:creationId xmlns:a16="http://schemas.microsoft.com/office/drawing/2014/main" id="{86D8A4F8-1CEB-6B8F-4C56-05FEC64DA9CF}"/>
              </a:ext>
            </a:extLst>
          </p:cNvPr>
          <p:cNvSpPr/>
          <p:nvPr/>
        </p:nvSpPr>
        <p:spPr>
          <a:xfrm>
            <a:off x="10125537" y="2073237"/>
            <a:ext cx="1761385" cy="26875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0000"/>
                </a:solidFill>
                <a:latin typeface="calibri"/>
                <a:cs typeface="Calibri Light" panose="020F0302020204030204" pitchFamily="34" charset="0"/>
              </a:rPr>
              <a:t>70603.0 USD Million</a:t>
            </a:r>
            <a:endParaRPr lang="en-IN" sz="1200" dirty="0">
              <a:solidFill>
                <a:srgbClr val="000000"/>
              </a:solidFill>
              <a:latin typeface="Calibri" panose="020F0502020204030204" pitchFamily="34" charset="0"/>
              <a:cs typeface="Calibri" panose="020F0502020204030204" pitchFamily="34" charset="0"/>
            </a:endParaRPr>
          </a:p>
        </p:txBody>
      </p:sp>
      <p:sp>
        <p:nvSpPr>
          <p:cNvPr id="1056" name="Rectangle 1055">
            <a:extLst>
              <a:ext uri="{FF2B5EF4-FFF2-40B4-BE49-F238E27FC236}">
                <a16:creationId xmlns:a16="http://schemas.microsoft.com/office/drawing/2014/main" id="{15C5C524-5160-5E8D-797D-B24E32918B43}"/>
              </a:ext>
            </a:extLst>
          </p:cNvPr>
          <p:cNvSpPr/>
          <p:nvPr/>
        </p:nvSpPr>
        <p:spPr>
          <a:xfrm>
            <a:off x="7601455" y="2121088"/>
            <a:ext cx="1821722" cy="21710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u="none" i="0">
                <a:solidFill>
                  <a:srgbClr val="000000"/>
                </a:solidFill>
                <a:latin typeface="calibri"/>
                <a:cs typeface="Calibri Light" panose="020F0302020204030204" pitchFamily="34" charset="0"/>
              </a:rPr>
              <a:t>~226,000</a:t>
            </a:r>
            <a:endParaRPr lang="en-IN" sz="1200">
              <a:solidFill>
                <a:srgbClr val="000000"/>
              </a:solidFill>
              <a:latin typeface="Calibri" panose="020F0502020204030204" pitchFamily="34" charset="0"/>
              <a:cs typeface="Calibri" panose="020F0502020204030204" pitchFamily="34" charset="0"/>
            </a:endParaRPr>
          </a:p>
        </p:txBody>
      </p:sp>
      <p:sp>
        <p:nvSpPr>
          <p:cNvPr id="1057" name="Rectangle 1056">
            <a:extLst>
              <a:ext uri="{FF2B5EF4-FFF2-40B4-BE49-F238E27FC236}">
                <a16:creationId xmlns:a16="http://schemas.microsoft.com/office/drawing/2014/main" id="{374DFBFA-4371-5646-5F00-6D27D8AA7871}"/>
              </a:ext>
            </a:extLst>
          </p:cNvPr>
          <p:cNvSpPr/>
          <p:nvPr/>
        </p:nvSpPr>
        <p:spPr>
          <a:xfrm>
            <a:off x="4692896" y="2034226"/>
            <a:ext cx="2131974" cy="372695"/>
          </a:xfrm>
          <a:prstGeom prst="rect">
            <a:avLst/>
          </a:prstGeom>
          <a:noFill/>
          <a:ln w="12700" cap="flat" cmpd="sng" algn="ctr">
            <a:noFill/>
            <a:prstDash val="solid"/>
            <a:miter lim="800000"/>
          </a:ln>
          <a:effectLst/>
        </p:spPr>
        <p:txBody>
          <a:bodyPr lIns="90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u="none" i="0">
                <a:solidFill>
                  <a:srgbClr val="000000"/>
                </a:solidFill>
                <a:latin typeface="calibri" panose="020F0502020204030204" pitchFamily="34" charset="0"/>
                <a:cs typeface="Calibri" panose="020F0502020204030204" pitchFamily="34" charset="0"/>
              </a:rPr>
              <a:t>Greater Nashville, Tennessee Area, United States</a:t>
            </a:r>
            <a:endParaRPr lang="en-IN" sz="1200">
              <a:solidFill>
                <a:srgbClr val="000000"/>
              </a:solidFill>
              <a:latin typeface="Calibri" panose="020F0502020204030204" pitchFamily="34" charset="0"/>
              <a:cs typeface="Calibri" panose="020F0502020204030204" pitchFamily="34" charset="0"/>
            </a:endParaRPr>
          </a:p>
        </p:txBody>
      </p:sp>
      <p:sp>
        <p:nvSpPr>
          <p:cNvPr id="1058" name="Rectangle 1057">
            <a:extLst>
              <a:ext uri="{FF2B5EF4-FFF2-40B4-BE49-F238E27FC236}">
                <a16:creationId xmlns:a16="http://schemas.microsoft.com/office/drawing/2014/main" id="{531E4279-2C86-D300-5D5B-D4EA2B1E60EA}"/>
              </a:ext>
            </a:extLst>
          </p:cNvPr>
          <p:cNvSpPr>
            <a:spLocks/>
          </p:cNvSpPr>
          <p:nvPr/>
        </p:nvSpPr>
        <p:spPr>
          <a:xfrm>
            <a:off x="2776881" y="1077684"/>
            <a:ext cx="8875437" cy="613295"/>
          </a:xfrm>
          <a:prstGeom prst="rect">
            <a:avLst/>
          </a:prstGeom>
        </p:spPr>
        <p:txBody>
          <a:bodyPr wrap="square" anchor="ctr">
            <a:noAutofit/>
          </a:bodyPr>
          <a:lstStyle/>
          <a:p>
            <a:pPr lvl="0">
              <a:defRPr/>
            </a:pPr>
            <a:r>
              <a:rPr lang="en-US" sz="1200" b="0" u="none" i="0">
                <a:solidFill>
                  <a:srgbClr val="000000"/>
                </a:solidFill>
                <a:latin typeface="calibri"/>
              </a:rPr>
              <a:t>HCA Healthcare provides medical education and healthcare services in locally managed facilities.</a:t>
            </a:r>
            <a:endParaRPr kumimoji="0" lang="en-IN" sz="1200" b="0" i="0" u="none" strike="noStrike" kern="1200" cap="none" spc="0" normalizeH="0" baseline="0" noProof="0">
              <a:ln>
                <a:noFill/>
              </a:ln>
              <a:solidFill>
                <a:srgbClr val="000000"/>
              </a:solidFill>
              <a:effectLst/>
              <a:uLnTx/>
              <a:uFillTx/>
              <a:latin typeface="Arial"/>
              <a:ea typeface="+mn-ea"/>
              <a:cs typeface="+mn-cs"/>
            </a:endParaRPr>
          </a:p>
        </p:txBody>
      </p:sp>
      <p:sp>
        <p:nvSpPr>
          <p:cNvPr id="1059" name="TextBox 1058"/>
          <p:cNvSpPr txBox="1"/>
          <p:nvPr/>
        </p:nvSpPr>
        <p:spPr>
          <a:xfrm>
            <a:off x="1294721" y="3174559"/>
            <a:ext cx="3190797" cy="3210317"/>
          </a:xfrm>
          <a:prstGeom prst="rect">
            <a:avLst/>
          </a:prstGeom>
          <a:noFill/>
        </p:spPr>
        <p:txBody>
          <a:bodyPr wrap="none">
            <a:spAutoFit/>
          </a:bodyPr>
          <a:lstStyle/>
          <a:p/>
        </p:txBody>
      </p:sp>
      <p:sp>
        <p:nvSpPr>
          <p:cNvPr id="1060" name="TextBox 1059"/>
          <p:cNvSpPr txBox="1"/>
          <p:nvPr/>
        </p:nvSpPr>
        <p:spPr>
          <a:xfrm>
            <a:off x="5639606" y="3253844"/>
            <a:ext cx="3063949" cy="3120450"/>
          </a:xfrm>
          <a:prstGeom prst="rect">
            <a:avLst/>
          </a:prstGeom>
          <a:noFill/>
        </p:spPr>
        <p:txBody>
          <a:bodyPr wrap="none">
            <a:spAutoFit/>
          </a:bodyPr>
          <a:lstStyle/>
          <a:p/>
        </p:txBody>
      </p:sp>
      <p:sp>
        <p:nvSpPr>
          <p:cNvPr id="1061" name="Rectangle 1060">
            <a:extLst>
              <a:ext uri="{FF2B5EF4-FFF2-40B4-BE49-F238E27FC236}">
                <a16:creationId xmlns:a16="http://schemas.microsoft.com/office/drawing/2014/main" id="{8D4C25F1-3D47-4A95-792E-44C719D36FC9}"/>
              </a:ext>
            </a:extLst>
          </p:cNvPr>
          <p:cNvSpPr/>
          <p:nvPr/>
        </p:nvSpPr>
        <p:spPr>
          <a:xfrm>
            <a:off x="1288445" y="918820"/>
            <a:ext cx="1477870" cy="828000"/>
          </a:xfrm>
          <a:prstGeom prst="rect">
            <a:avLst/>
          </a:prstGeom>
        </p:spPr>
        <p:txBody>
          <a:bodyPr wrap="square" anchor="ctr">
            <a:spAutoFit/>
          </a:bodyPr>
          <a:lstStyle/>
          <a:p>
            <a:pPr algn="ctr"/>
          </a:p>
        </p:txBody>
      </p:sp>
      <p:sp>
        <p:nvSpPr>
          <p:cNvPr id="1081" name="AutoShape 2">
            <a:extLst>
              <a:ext uri="{FF2B5EF4-FFF2-40B4-BE49-F238E27FC236}">
                <a16:creationId xmlns:a16="http://schemas.microsoft.com/office/drawing/2014/main" id="{0A55F2DF-E5AC-835D-B04F-6633B3CDC24C}"/>
              </a:ext>
            </a:extLst>
          </p:cNvPr>
          <p:cNvSpPr>
            <a:spLocks noChangeAspect="1" noChangeArrowheads="1"/>
          </p:cNvSpPr>
          <p:nvPr/>
        </p:nvSpPr>
        <p:spPr bwMode="auto">
          <a:xfrm>
            <a:off x="5943600" y="36079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82" name="Picture 2" descr="http://www.cashflows.com/images/getting-started.png">
            <a:extLst>
              <a:ext uri="{FF2B5EF4-FFF2-40B4-BE49-F238E27FC236}">
                <a16:creationId xmlns:a16="http://schemas.microsoft.com/office/drawing/2014/main" id="{871DC586-7F88-0955-76C8-75E59E8D44D5}"/>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838775" y="1930026"/>
            <a:ext cx="334313" cy="324677"/>
          </a:xfrm>
          <a:prstGeom prst="rect">
            <a:avLst/>
          </a:prstGeom>
          <a:noFill/>
          <a:extLst>
            <a:ext uri="{909E8E84-426E-40DD-AFC4-6F175D3DCCD1}">
              <a14:hiddenFill xmlns:a14="http://schemas.microsoft.com/office/drawing/2010/main">
                <a:solidFill>
                  <a:srgbClr val="FFFFFF"/>
                </a:solidFill>
              </a14:hiddenFill>
            </a:ext>
          </a:extLst>
        </p:spPr>
      </p:pic>
      <p:sp>
        <p:nvSpPr>
          <p:cNvPr id="1084" name="Rectangle 1083">
            <a:extLst>
              <a:ext uri="{FF2B5EF4-FFF2-40B4-BE49-F238E27FC236}">
                <a16:creationId xmlns:a16="http://schemas.microsoft.com/office/drawing/2014/main" id="{38663DFF-6E3E-C7D2-CC0A-0C7C15A26C3C}"/>
              </a:ext>
            </a:extLst>
          </p:cNvPr>
          <p:cNvSpPr/>
          <p:nvPr/>
        </p:nvSpPr>
        <p:spPr>
          <a:xfrm>
            <a:off x="2256747" y="1813137"/>
            <a:ext cx="1680981" cy="3094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Year of Establishment</a:t>
            </a:r>
          </a:p>
        </p:txBody>
      </p:sp>
      <p:pic>
        <p:nvPicPr>
          <p:cNvPr id="1085" name="Picture 1084">
            <a:extLst>
              <a:ext uri="{FF2B5EF4-FFF2-40B4-BE49-F238E27FC236}">
                <a16:creationId xmlns:a16="http://schemas.microsoft.com/office/drawing/2014/main" id="{D56D837E-9C2B-477B-1B03-DCDDB718B48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2243" t="4503" r="11049" b="9986"/>
          <a:stretch/>
        </p:blipFill>
        <p:spPr>
          <a:xfrm>
            <a:off x="4199560" y="1918902"/>
            <a:ext cx="424776" cy="346925"/>
          </a:xfrm>
          <a:prstGeom prst="rect">
            <a:avLst/>
          </a:prstGeom>
        </p:spPr>
      </p:pic>
      <p:pic>
        <p:nvPicPr>
          <p:cNvPr id="1086" name="Picture 3" descr="C:\Users\DELL\Desktop\Zinnov\Social-Media-Icons2.jpg.png">
            <a:extLst>
              <a:ext uri="{FF2B5EF4-FFF2-40B4-BE49-F238E27FC236}">
                <a16:creationId xmlns:a16="http://schemas.microsoft.com/office/drawing/2014/main" id="{B760E529-BA33-D2C3-3507-D323EF39CBAD}"/>
              </a:ext>
            </a:extLst>
          </p:cNvPr>
          <p:cNvPicPr>
            <a:picLocks noChangeAspect="1" noChangeArrowheads="1"/>
          </p:cNvPicPr>
          <p:nvPr/>
        </p:nvPicPr>
        <p:blipFill>
          <a:blip r:embed="rId9" cstate="email">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109925" y="1893308"/>
            <a:ext cx="443183" cy="371608"/>
          </a:xfrm>
          <a:prstGeom prst="rect">
            <a:avLst/>
          </a:prstGeom>
          <a:noFill/>
        </p:spPr>
      </p:pic>
      <p:pic>
        <p:nvPicPr>
          <p:cNvPr id="1087" name="Picture 1086">
            <a:extLst>
              <a:ext uri="{FF2B5EF4-FFF2-40B4-BE49-F238E27FC236}">
                <a16:creationId xmlns:a16="http://schemas.microsoft.com/office/drawing/2014/main" id="{9CF388A2-F51A-ABC5-D832-9C24CE545708}"/>
              </a:ext>
            </a:extLst>
          </p:cNvPr>
          <p:cNvPicPr>
            <a:picLocks noChangeAspect="1"/>
          </p:cNvPicPr>
          <p:nvPr/>
        </p:nvPicPr>
        <p:blipFill rotWithShape="1">
          <a:blip r:embed="rId10">
            <a:clrChange>
              <a:clrFrom>
                <a:srgbClr val="FFFFFF"/>
              </a:clrFrom>
              <a:clrTo>
                <a:srgbClr val="FFFFFF">
                  <a:alpha val="0"/>
                </a:srgbClr>
              </a:clrTo>
            </a:clrChange>
            <a:biLevel thresh="75000"/>
          </a:blip>
          <a:srcRect l="3267" t="10191" r="2369" b="16098"/>
          <a:stretch/>
        </p:blipFill>
        <p:spPr>
          <a:xfrm>
            <a:off x="9640914" y="1911489"/>
            <a:ext cx="469072" cy="388255"/>
          </a:xfrm>
          <a:prstGeom prst="rect">
            <a:avLst/>
          </a:prstGeom>
        </p:spPr>
      </p:pic>
      <p:sp>
        <p:nvSpPr>
          <p:cNvPr id="1091" name="Rectangle 1090">
            <a:extLst>
              <a:ext uri="{FF2B5EF4-FFF2-40B4-BE49-F238E27FC236}">
                <a16:creationId xmlns:a16="http://schemas.microsoft.com/office/drawing/2014/main" id="{6137AC81-7946-CC42-7931-9264054892F2}"/>
              </a:ext>
            </a:extLst>
          </p:cNvPr>
          <p:cNvSpPr/>
          <p:nvPr/>
        </p:nvSpPr>
        <p:spPr>
          <a:xfrm>
            <a:off x="4690904" y="1842628"/>
            <a:ext cx="1596570" cy="25041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Headquarters</a:t>
            </a:r>
          </a:p>
        </p:txBody>
      </p:sp>
      <p:sp>
        <p:nvSpPr>
          <p:cNvPr id="1092" name="Rectangle 1091">
            <a:extLst>
              <a:ext uri="{FF2B5EF4-FFF2-40B4-BE49-F238E27FC236}">
                <a16:creationId xmlns:a16="http://schemas.microsoft.com/office/drawing/2014/main" id="{7EC19011-7A3A-43B6-02EE-5397A78A9F1C}"/>
              </a:ext>
            </a:extLst>
          </p:cNvPr>
          <p:cNvSpPr/>
          <p:nvPr/>
        </p:nvSpPr>
        <p:spPr>
          <a:xfrm>
            <a:off x="7589675" y="1830141"/>
            <a:ext cx="1472796" cy="2488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Employees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093" name="Rectangle 1092">
            <a:extLst>
              <a:ext uri="{FF2B5EF4-FFF2-40B4-BE49-F238E27FC236}">
                <a16:creationId xmlns:a16="http://schemas.microsoft.com/office/drawing/2014/main" id="{48893FFC-D4A8-8EB6-9A4C-D327D88B569B}"/>
              </a:ext>
            </a:extLst>
          </p:cNvPr>
          <p:cNvSpPr/>
          <p:nvPr/>
        </p:nvSpPr>
        <p:spPr>
          <a:xfrm>
            <a:off x="10120948" y="1846812"/>
            <a:ext cx="968923" cy="268554"/>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Revenue</a:t>
            </a:r>
          </a:p>
        </p:txBody>
      </p:sp>
      <p:sp>
        <p:nvSpPr>
          <p:cNvPr id="1094" name="TextBox 1093"/>
          <p:cNvSpPr txBox="1"/>
          <p:nvPr/>
        </p:nvSpPr>
        <p:spPr>
          <a:xfrm>
            <a:off x="8822974" y="3217872"/>
            <a:ext cx="3063949" cy="3196178"/>
          </a:xfrm>
          <a:prstGeom prst="rect">
            <a:avLst/>
          </a:prstGeom>
          <a:noFill/>
        </p:spPr>
        <p:txBody>
          <a:bodyPr wrap="none">
            <a:spAutoFit/>
          </a:bodyPr>
          <a:lstStyle/>
          <a:p/>
        </p:txBody>
      </p:sp>
      <p:sp>
        <p:nvSpPr>
          <p:cNvPr id="6" name="Title 1">
            <a:extLst>
              <a:ext uri="{FF2B5EF4-FFF2-40B4-BE49-F238E27FC236}">
                <a16:creationId xmlns:a16="http://schemas.microsoft.com/office/drawing/2014/main" id="{9C63039F-CDA8-D9C6-0A5C-290DBA8888C4}"/>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pitchFamily="34" charset="0"/>
                <a:ea typeface="+mj-ea"/>
                <a:cs typeface="Calibri" panose="020F0502020204030204" pitchFamily="34" charset="0"/>
              </a:rPr>
              <a:t>Company Overview and Financial Summary</a:t>
            </a:r>
          </a:p>
        </p:txBody>
      </p:sp>
      <p:sp>
        <p:nvSpPr>
          <p:cNvPr id="2" name="Rectangle 1">
            <a:extLst>
              <a:ext uri="{FF2B5EF4-FFF2-40B4-BE49-F238E27FC236}">
                <a16:creationId xmlns:a16="http://schemas.microsoft.com/office/drawing/2014/main" id="{EFE2B654-F1E8-5773-9267-E75CACFFC2E5}"/>
              </a:ext>
            </a:extLst>
          </p:cNvPr>
          <p:cNvSpPr/>
          <p:nvPr/>
        </p:nvSpPr>
        <p:spPr>
          <a:xfrm>
            <a:off x="10735047" y="1868607"/>
            <a:ext cx="2000292" cy="238490"/>
          </a:xfrm>
          <a:prstGeom prst="rect">
            <a:avLst/>
          </a:prstGeom>
          <a:noFill/>
          <a:ln w="12700" cap="flat" cmpd="sng" algn="ctr">
            <a:noFill/>
            <a:prstDash val="solid"/>
            <a:miter lim="800000"/>
          </a:ln>
          <a:effectLst/>
        </p:spPr>
        <p:txBody>
          <a:bodyPr wrap="square" lIns="90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(FY 2024)</a:t>
            </a:r>
          </a:p>
        </p:txBody>
      </p:sp>
      <p:sp>
        <p:nvSpPr>
          <p:cNvPr id="3" name="custom_name=&quot;bus-title&quot;">
            <a:extLst>
              <a:ext uri="{FF2B5EF4-FFF2-40B4-BE49-F238E27FC236}">
                <a16:creationId xmlns:a16="http://schemas.microsoft.com/office/drawing/2014/main" id="{C96A0D6D-1CA5-207A-5F16-D66E6A851901}"/>
              </a:ext>
            </a:extLst>
          </p:cNvPr>
          <p:cNvSpPr/>
          <p:nvPr/>
        </p:nvSpPr>
        <p:spPr>
          <a:xfrm>
            <a:off x="8832301" y="2782599"/>
            <a:ext cx="3063949" cy="304920"/>
          </a:xfrm>
          <a:prstGeom prst="round2SameRect">
            <a:avLst/>
          </a:prstGeom>
          <a:solidFill>
            <a:srgbClr val="44546A"/>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09" rtl="0" eaLnBrk="1" fontAlgn="auto" latinLnBrk="0" hangingPunct="1">
              <a:lnSpc>
                <a:spcPct val="100000"/>
              </a:lnSpc>
              <a:spcBef>
                <a:spcPts val="0"/>
              </a:spcBef>
              <a:spcAft>
                <a:spcPts val="0"/>
              </a:spcAft>
              <a:buClrTx/>
              <a:buSzTx/>
              <a:buFontTx/>
              <a:buNone/>
              <a:tabLst/>
              <a:defRPr/>
            </a:pPr>
            <a:r>
              <a:rPr lang="en-US" sz="1350" b="1" kern="0" u="none" i="0">
                <a:solidFill>
                  <a:srgbClr val="FFFFFF"/>
                </a:solidFill>
                <a:latin typeface="Calibri" panose="020F0502020204030204" pitchFamily="34" charset="0"/>
                <a:cs typeface="Calibri" panose="020F0502020204030204" pitchFamily="34" charset="0"/>
              </a:rPr>
              <a:t>Revenue share by Segments (FY 2024)</a:t>
            </a:r>
            <a:endParaRPr kumimoji="0" lang="en-US" sz="135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D0DD031A-2F68-6565-CC44-D89D0074244D}"/>
              </a:ext>
            </a:extLst>
          </p:cNvPr>
          <p:cNvSpPr/>
          <p:nvPr/>
        </p:nvSpPr>
        <p:spPr>
          <a:xfrm>
            <a:off x="4236323" y="4537193"/>
            <a:ext cx="1322446" cy="289766"/>
          </a:xfrm>
          <a:prstGeom prst="rect">
            <a:avLst/>
          </a:prstGeom>
          <a:noFill/>
          <a:ln w="12700" cap="flat" cmpd="sng" algn="ctr">
            <a:noFill/>
            <a:prstDash val="solid"/>
            <a:miter lim="800000"/>
          </a:ln>
          <a:effectLst/>
        </p:spPr>
        <p:txBody>
          <a:bodyPr wrap="square" lIns="90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u="none" i="0">
                <a:solidFill>
                  <a:srgbClr val="000000"/>
                </a:solidFill>
                <a:latin typeface="Calibri" panose="020F0502020204030204" pitchFamily="34" charset="0"/>
                <a:cs typeface="Calibri" panose="020F0502020204030204" pitchFamily="34" charset="0"/>
              </a:rPr>
              <a:t>(FY 2020 - 2024)</a:t>
            </a:r>
            <a:endParaRPr kumimoji="0" lang="en-US" sz="1200" b="1" i="0" u="none" strike="noStrike" kern="1200" cap="none" spc="0" normalizeH="0" baseline="0" noProof="0">
              <a:ln>
                <a:noFill/>
              </a:ln>
              <a:solidFill>
                <a:schemeClr val="accent3">
                  <a:lumMod val="75000"/>
                </a:schemeClr>
              </a:solidFill>
              <a:effectLst/>
              <a:uLnTx/>
              <a:uFillTx/>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4F39E400-43A0-F527-675B-6305D3E5F725}"/>
              </a:ext>
            </a:extLst>
          </p:cNvPr>
          <p:cNvSpPr/>
          <p:nvPr/>
        </p:nvSpPr>
        <p:spPr>
          <a:xfrm>
            <a:off x="4317379" y="4777635"/>
            <a:ext cx="1126357" cy="224601"/>
          </a:xfrm>
          <a:prstGeom prst="rect">
            <a:avLst/>
          </a:prstGeom>
          <a:noFill/>
          <a:ln w="12700" cap="flat" cmpd="sng" algn="ctr">
            <a:noFill/>
            <a:prstDash val="solid"/>
            <a:miter lim="800000"/>
          </a:ln>
          <a:effectLst/>
        </p:spPr>
        <p:txBody>
          <a:bodyPr wrap="square" lIns="90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u="none" i="0">
                <a:solidFill>
                  <a:srgbClr val="000000"/>
                </a:solidFill>
                <a:latin typeface="Calibri" panose="020F0502020204030204" pitchFamily="34" charset="0"/>
                <a:cs typeface="Calibri" panose="020F0502020204030204" pitchFamily="34" charset="0"/>
              </a:rPr>
              <a:t>8.19%</a:t>
            </a:r>
            <a:endParaRPr kumimoji="0" lang="en-US" sz="1200" b="1" i="0" u="none" strike="noStrike" kern="1200" cap="none" spc="0" normalizeH="0" baseline="0" noProof="0">
              <a:ln>
                <a:noFill/>
              </a:ln>
              <a:solidFill>
                <a:schemeClr val="accent3">
                  <a:lumMod val="75000"/>
                </a:schemeClr>
              </a:solidFill>
              <a:effectLst/>
              <a:uLnTx/>
              <a:uFillTx/>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1DB77425-5D78-536B-0F5E-018E416F1723}"/>
              </a:ext>
            </a:extLst>
          </p:cNvPr>
          <p:cNvSpPr/>
          <p:nvPr/>
        </p:nvSpPr>
        <p:spPr>
          <a:xfrm>
            <a:off x="4618112" y="4100556"/>
            <a:ext cx="586217" cy="27632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700">
              <a:solidFill>
                <a:srgbClr val="000000"/>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9DA0CF0F-E006-A74B-6C2A-A7D1BEFB29E2}"/>
              </a:ext>
            </a:extLst>
          </p:cNvPr>
          <p:cNvSpPr txBox="1"/>
          <p:nvPr/>
        </p:nvSpPr>
        <p:spPr>
          <a:xfrm>
            <a:off x="4305149" y="4359610"/>
            <a:ext cx="1167569" cy="307777"/>
          </a:xfrm>
          <a:prstGeom prst="rect">
            <a:avLst/>
          </a:prstGeom>
          <a:noFill/>
        </p:spPr>
        <p:txBody>
          <a:bodyPr wrap="square" rtlCol="0">
            <a:spAutoFit/>
          </a:bodyPr>
          <a:lstStyle/>
          <a:p>
            <a:pPr algn="ctr"/>
            <a:r>
              <a:rPr lang="en-US" sz="1050" b="1" u="none" i="0">
                <a:solidFill>
                  <a:srgbClr val="000000"/>
                </a:solidFill>
                <a:latin typeface="Calibri" panose="020F0502020204030204" pitchFamily="34" charset="0"/>
                <a:cs typeface="Calibri" panose="020F0502020204030204" pitchFamily="34" charset="0"/>
              </a:rPr>
              <a:t>Revenue CAGR</a:t>
            </a:r>
          </a:p>
        </p:txBody>
      </p:sp>
      <p:sp>
        <p:nvSpPr>
          <p:cNvPr id="9" name="TextBox 8">
            <a:extLst>
              <a:ext uri="{FF2B5EF4-FFF2-40B4-BE49-F238E27FC236}">
                <a16:creationId xmlns:a16="http://schemas.microsoft.com/office/drawing/2014/main" id="{88B92DFA-4001-2D66-D46A-617F47C9BDC0}"/>
              </a:ext>
            </a:extLst>
          </p:cNvPr>
          <p:cNvSpPr txBox="1"/>
          <p:nvPr/>
        </p:nvSpPr>
        <p:spPr>
          <a:xfrm>
            <a:off x="2146881" y="6472164"/>
            <a:ext cx="12600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1" dirty="0" u="none" i="0">
                <a:solidFill>
                  <a:srgbClr val="000000"/>
                </a:solidFill>
                <a:latin typeface="Calibri" panose="020F0502020204030204" pitchFamily="34" charset="0"/>
                <a:cs typeface="Calibri" panose="020F0502020204030204" pitchFamily="34" charset="0"/>
              </a:rPr>
              <a:t>Revenue in USD Million</a:t>
            </a:r>
            <a:endParaRPr kumimoji="0" lang="en-IN" sz="105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F7EB1A91-5547-6FB3-8FE9-973ED7520774}"/>
              </a:ext>
            </a:extLst>
          </p:cNvPr>
          <p:cNvSpPr/>
          <p:nvPr/>
        </p:nvSpPr>
        <p:spPr>
          <a:xfrm>
            <a:off x="2626986" y="6428944"/>
            <a:ext cx="299790" cy="43220"/>
          </a:xfrm>
          <a:prstGeom prst="rect">
            <a:avLst/>
          </a:prstGeom>
          <a:solidFill>
            <a:srgbClr val="6E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solidFill>
                <a:srgbClr val="000000"/>
              </a:solidFill>
              <a:effectLst/>
              <a:uLnTx/>
              <a:uFillTx/>
              <a:latin typeface="Calibiri"/>
              <a:cs typeface="Calibri" panose="020F0502020204030204" pitchFamily="34" charset="0"/>
            </a:endParaRPr>
          </a:p>
        </p:txBody>
      </p:sp>
      <p:pic>
        <p:nvPicPr>
          <p:cNvPr id="1095" name="Picture 1094" descr="image.png"/>
          <p:cNvPicPr>
            <a:picLocks noChangeAspect="1"/>
          </p:cNvPicPr>
          <p:nvPr/>
        </p:nvPicPr>
        <p:blipFill>
          <a:blip r:embed="rId2"/>
          <a:stretch>
            <a:fillRect/>
          </a:stretch>
        </p:blipFill>
        <p:spPr>
          <a:xfrm>
            <a:off x="1290780" y="964520"/>
            <a:ext cx="1473200" cy="736600"/>
          </a:xfrm>
          <a:prstGeom prst="rect">
            <a:avLst/>
          </a:prstGeom>
        </p:spPr>
      </p:pic>
      <p:pic>
        <p:nvPicPr>
          <p:cNvPr id="1096" name="Picture 1095" descr="image.png"/>
          <p:cNvPicPr>
            <a:picLocks noChangeAspect="1"/>
          </p:cNvPicPr>
          <p:nvPr/>
        </p:nvPicPr>
        <p:blipFill>
          <a:blip r:embed="rId12"/>
          <a:stretch>
            <a:fillRect/>
          </a:stretch>
        </p:blipFill>
        <p:spPr>
          <a:xfrm>
            <a:off x="4657220" y="4105369"/>
            <a:ext cx="508000" cy="266700"/>
          </a:xfrm>
          <a:prstGeom prst="rect">
            <a:avLst/>
          </a:prstGeom>
        </p:spPr>
      </p:pic>
      <p:graphicFrame>
        <p:nvGraphicFramePr>
          <p:cNvPr id="1097" name="Chart 1096"/>
          <p:cNvGraphicFramePr>
            <a:graphicFrameLocks noGrp="1"/>
          </p:cNvGraphicFramePr>
          <p:nvPr/>
        </p:nvGraphicFramePr>
        <p:xfrm>
          <a:off x="1294721" y="3174559"/>
          <a:ext cx="3190797" cy="3210317"/>
        </p:xfrm>
        <a:graphic>
          <a:graphicData uri="http://schemas.openxmlformats.org/drawingml/2006/chart">
            <c:chart xmlns:c="http://schemas.openxmlformats.org/drawingml/2006/chart" r:id="rId13"/>
          </a:graphicData>
        </a:graphic>
      </p:graphicFrame>
      <p:graphicFrame>
        <p:nvGraphicFramePr>
          <p:cNvPr id="1098" name="Chart 1097"/>
          <p:cNvGraphicFramePr>
            <a:graphicFrameLocks noGrp="1"/>
          </p:cNvGraphicFramePr>
          <p:nvPr/>
        </p:nvGraphicFramePr>
        <p:xfrm>
          <a:off x="5639606" y="3253844"/>
          <a:ext cx="3063949" cy="3120450"/>
        </p:xfrm>
        <a:graphic>
          <a:graphicData uri="http://schemas.openxmlformats.org/drawingml/2006/chart">
            <c:chart xmlns:c="http://schemas.openxmlformats.org/drawingml/2006/chart" r:id="rId14"/>
          </a:graphicData>
        </a:graphic>
      </p:graphicFrame>
      <p:graphicFrame>
        <p:nvGraphicFramePr>
          <p:cNvPr id="1099" name="Chart 1098"/>
          <p:cNvGraphicFramePr>
            <a:graphicFrameLocks noGrp="1"/>
          </p:cNvGraphicFramePr>
          <p:nvPr/>
        </p:nvGraphicFramePr>
        <p:xfrm>
          <a:off x="8822974" y="3217872"/>
          <a:ext cx="3063949" cy="3196178"/>
        </p:xfrm>
        <a:graphic>
          <a:graphicData uri="http://schemas.openxmlformats.org/drawingml/2006/chart">
            <c:chart xmlns:c="http://schemas.openxmlformats.org/drawingml/2006/chart" r:id="rId15"/>
          </a:graphicData>
        </a:graphic>
      </p:graphicFrame>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Healthcare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Improving Quality Outcomes and Patient Throughput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AI-powered Healthcare Automation</a:t>
                      </a:r>
                    </a:p>
                    <a:p>
                      <a:pPr algn="l"/>
                      <a:r>
                        <a:rPr sz="1100" b="0">
                          <a:solidFill>
                            <a:srgbClr val="000000"/>
                          </a:solidFill>
                          <a:latin typeface="calibri"/>
                        </a:rPr>
                        <a:t>•  Cloud-based Digital Healthcare System</a:t>
                      </a:r>
                    </a:p>
                    <a:p>
                      <a:pPr algn="l"/>
                      <a:r>
                        <a:rPr sz="1100" b="0">
                          <a:solidFill>
                            <a:srgbClr val="000000"/>
                          </a:solidFill>
                          <a:latin typeface="calibri"/>
                        </a:rPr>
                        <a:t>•  AI-driven Patient Transport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Hospital Admin &amp; Support Services</a:t>
                      </a:r>
                    </a:p>
                    <a:p>
                      <a:pPr algn="l"/>
                      <a:r>
                        <a:rPr sz="1100" b="0">
                          <a:solidFill>
                            <a:srgbClr val="000000"/>
                          </a:solidFill>
                          <a:latin typeface="calibri"/>
                        </a:rPr>
                        <a:t>•  Nursing</a:t>
                      </a:r>
                    </a:p>
                    <a:p>
                      <a:pPr algn="l"/>
                      <a:r>
                        <a:rPr sz="1100" b="0">
                          <a:solidFill>
                            <a:srgbClr val="000000"/>
                          </a:solidFill>
                          <a:latin typeface="calibri"/>
                        </a:rPr>
                        <a:t>•  Therapeutic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HCA Healthcare is prioritizing enhancements in clinical quality outcomes and operational efficiency, particularly in emergency room throughput and patient satisfaction metrics. These improvements reflect the company’s commitment to delivering high-quality patient care while maintaining efficient healthcare operations across its network.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Healthcare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Recovery and Performance Improvement in Hurricane-Impacted Markets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Medical Surge Forecasting using Predictive Analytics</a:t>
                      </a:r>
                    </a:p>
                    <a:p>
                      <a:pPr algn="l"/>
                      <a:r>
                        <a:rPr sz="1100" b="0">
                          <a:solidFill>
                            <a:srgbClr val="000000"/>
                          </a:solidFill>
                          <a:latin typeface="calibri"/>
                        </a:rPr>
                        <a:t>•  Cloud-based Covid Contact Tracing</a:t>
                      </a:r>
                    </a:p>
                    <a:p>
                      <a:pPr algn="l"/>
                      <a:r>
                        <a:rPr sz="1100" b="0">
                          <a:solidFill>
                            <a:srgbClr val="000000"/>
                          </a:solidFill>
                          <a:latin typeface="calibri"/>
                        </a:rPr>
                        <a:t>•  Interactive Geo-map Forecasting for COVID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Hospital Admin &amp; Support Services</a:t>
                      </a:r>
                    </a:p>
                    <a:p>
                      <a:pPr algn="l"/>
                      <a:r>
                        <a:rPr sz="1100" b="0">
                          <a:solidFill>
                            <a:srgbClr val="000000"/>
                          </a:solidFill>
                          <a:latin typeface="calibri"/>
                        </a:rPr>
                        <a:t>•  Therapeutic</a:t>
                      </a:r>
                    </a:p>
                    <a:p>
                      <a:pPr algn="l"/>
                      <a:r>
                        <a:rPr sz="1100" b="0">
                          <a:solidFill>
                            <a:srgbClr val="000000"/>
                          </a:solidFill>
                          <a:latin typeface="calibri"/>
                        </a:rPr>
                        <a:t>•  Diagnostic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The company is focused on the ongoing recovery of facilities affected by Hurricanes Helene and Milton in 2024, with progress exceeding initial expectations. Simultaneously, HCA is addressing underperforming markets with tailored operational plans to improve overall portfolio performance and offset challenges in specific regions.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Healthcare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Network Development and Capacity Expansion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Hospital Resource Planning</a:t>
                      </a:r>
                    </a:p>
                    <a:p>
                      <a:pPr algn="l"/>
                      <a:r>
                        <a:rPr sz="1100" b="0">
                          <a:solidFill>
                            <a:srgbClr val="000000"/>
                          </a:solidFill>
                          <a:latin typeface="calibri"/>
                        </a:rPr>
                        <a:t>•  AI-driven Patient Transport Optimization</a:t>
                      </a:r>
                    </a:p>
                    <a:p>
                      <a:pPr algn="l"/>
                      <a:r>
                        <a:rPr sz="1100" b="0">
                          <a:solidFill>
                            <a:srgbClr val="000000"/>
                          </a:solidFill>
                          <a:latin typeface="calibri"/>
                        </a:rPr>
                        <a:t>•  WIFI-enabled Hospitals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Hospital Admin &amp; Support Services</a:t>
                      </a:r>
                    </a:p>
                    <a:p>
                      <a:pPr algn="l"/>
                      <a:r>
                        <a:rPr sz="1100" b="0">
                          <a:solidFill>
                            <a:srgbClr val="000000"/>
                          </a:solidFill>
                          <a:latin typeface="calibri"/>
                        </a:rPr>
                        <a:t>•  Nursing</a:t>
                      </a:r>
                    </a:p>
                    <a:p>
                      <a:pPr algn="l"/>
                      <a:r>
                        <a:rPr sz="1100" b="0">
                          <a:solidFill>
                            <a:srgbClr val="000000"/>
                          </a:solidFill>
                          <a:latin typeface="calibri"/>
                        </a:rPr>
                        <a:t>•  Physicians &amp; Surgeons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HCA Healthcare is expanding its network by increasing the number of facilities by 3.3% and enhancing inpatient bed capacity by approximately 2%. This strategic growth aims to meet the rising demand for healthcare services and improve access for communities.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Healthcare Operations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Healthcare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Expanding Capacity and Access to Care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Hospital Resource Planning</a:t>
                      </a:r>
                    </a:p>
                    <a:p>
                      <a:pPr algn="l"/>
                      <a:r>
                        <a:rPr sz="1100" b="0">
                          <a:solidFill>
                            <a:srgbClr val="000000"/>
                          </a:solidFill>
                          <a:latin typeface="calibri"/>
                        </a:rPr>
                        <a:t>•  Autonomous Vehicle for Telehealth Service</a:t>
                      </a:r>
                    </a:p>
                    <a:p>
                      <a:pPr algn="l"/>
                      <a:r>
                        <a:rPr sz="1100" b="0">
                          <a:solidFill>
                            <a:srgbClr val="000000"/>
                          </a:solidFill>
                          <a:latin typeface="calibri"/>
                        </a:rPr>
                        <a:t>•  Interactive Digital Roadmap for Healthcare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Hospital Admin &amp; Support Services</a:t>
                      </a:r>
                    </a:p>
                    <a:p>
                      <a:pPr algn="l"/>
                      <a:r>
                        <a:rPr sz="1100" b="0">
                          <a:solidFill>
                            <a:srgbClr val="000000"/>
                          </a:solidFill>
                          <a:latin typeface="calibri"/>
                        </a:rPr>
                        <a:t>•  Nursing</a:t>
                      </a:r>
                    </a:p>
                    <a:p>
                      <a:pPr algn="l"/>
                      <a:r>
                        <a:rPr sz="1100" b="0">
                          <a:solidFill>
                            <a:srgbClr val="000000"/>
                          </a:solidFill>
                          <a:latin typeface="calibri"/>
                        </a:rPr>
                        <a:t>•  Therapeutic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HCA is investing approximately $6 billion in projects to add around 600 inpatient beds and 100 new outpatient facilities by the end of the year. These initiatives aim to enhance service delivery and meet the growing demand for healthcare services across its networks.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Healthcare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Strengthening Emergency Room Services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Patient &amp; Workflow Management</a:t>
                      </a:r>
                    </a:p>
                    <a:p>
                      <a:pPr algn="l"/>
                      <a:r>
                        <a:rPr sz="1100" b="0">
                          <a:solidFill>
                            <a:srgbClr val="000000"/>
                          </a:solidFill>
                          <a:latin typeface="calibri"/>
                        </a:rPr>
                        <a:t>•  AI-driven Patient Transport Optimization</a:t>
                      </a:r>
                    </a:p>
                    <a:p>
                      <a:pPr algn="l"/>
                      <a:r>
                        <a:rPr sz="1100" b="0">
                          <a:solidFill>
                            <a:srgbClr val="000000"/>
                          </a:solidFill>
                          <a:latin typeface="calibri"/>
                        </a:rPr>
                        <a:t>•  Patient Queue Management App</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Hospital Admin &amp; Support Services</a:t>
                      </a:r>
                    </a:p>
                    <a:p>
                      <a:pPr algn="l"/>
                      <a:r>
                        <a:rPr sz="1100" b="0">
                          <a:solidFill>
                            <a:srgbClr val="000000"/>
                          </a:solidFill>
                          <a:latin typeface="calibri"/>
                        </a:rPr>
                        <a:t>•  Nursing</a:t>
                      </a:r>
                    </a:p>
                    <a:p>
                      <a:pPr algn="l"/>
                      <a:r>
                        <a:rPr sz="1100" b="0">
                          <a:solidFill>
                            <a:srgbClr val="000000"/>
                          </a:solidFill>
                          <a:latin typeface="calibri"/>
                        </a:rPr>
                        <a:t>•  Diagnostic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The organization continues to invest in emergency room optimization to improve patient outcomes and service delivery. Emergency room visits have shown consistent growth, indicating a strong demand for these services in the communities served.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Healthcare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Expansion of Emergency Medical Services in North Walton County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Patient Queue Management App</a:t>
                      </a:r>
                    </a:p>
                    <a:p>
                      <a:pPr algn="l"/>
                      <a:r>
                        <a:rPr sz="1100" b="0">
                          <a:solidFill>
                            <a:srgbClr val="000000"/>
                          </a:solidFill>
                          <a:latin typeface="calibri"/>
                        </a:rPr>
                        <a:t>•  Autonomous Vehicle for Telehealth Service</a:t>
                      </a:r>
                    </a:p>
                    <a:p>
                      <a:pPr algn="l"/>
                      <a:r>
                        <a:rPr sz="1100" b="0">
                          <a:solidFill>
                            <a:srgbClr val="000000"/>
                          </a:solidFill>
                          <a:latin typeface="calibri"/>
                        </a:rPr>
                        <a:t>•  5G Connected Ambulance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Hospital Admin &amp; Support Services</a:t>
                      </a:r>
                    </a:p>
                    <a:p>
                      <a:pPr algn="l"/>
                      <a:r>
                        <a:rPr sz="1100" b="0">
                          <a:solidFill>
                            <a:srgbClr val="000000"/>
                          </a:solidFill>
                          <a:latin typeface="calibri"/>
                        </a:rPr>
                        <a:t>•  Physicians &amp; Surgeons</a:t>
                      </a:r>
                    </a:p>
                    <a:p>
                      <a:pPr algn="l"/>
                      <a:r>
                        <a:rPr sz="1100" b="0">
                          <a:solidFill>
                            <a:srgbClr val="000000"/>
                          </a:solidFill>
                          <a:latin typeface="calibri"/>
                        </a:rPr>
                        <a:t>•  Nursing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HCA Healthcare is investing $19 million to construct a new 11,000 square-foot freestanding emergency room in DeFuniak Springs, Florida, scheduled to open in early 2026. This facility will provide 24/7 full-service emergency care staffed by board-certified emergency medicine physicians and nurses, equipped with advanced diagnostic services including CT scan, digital X-ray, ultrasound, and on-site laboratory capabilities to enhance timely and high-...</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Healthcare Operations</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Healthcare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Integration and Expansion of Acute Care Hospitals in New Hampshire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Hospital Automated Guided Vehicles (AGVs)</a:t>
                      </a:r>
                    </a:p>
                    <a:p>
                      <a:pPr algn="l"/>
                      <a:r>
                        <a:rPr sz="1100" b="0">
                          <a:solidFill>
                            <a:srgbClr val="000000"/>
                          </a:solidFill>
                          <a:latin typeface="calibri"/>
                        </a:rPr>
                        <a:t>•  AI-based Hospital Resource Planning</a:t>
                      </a:r>
                    </a:p>
                    <a:p>
                      <a:pPr algn="l"/>
                      <a:r>
                        <a:rPr sz="1100" b="0">
                          <a:solidFill>
                            <a:srgbClr val="000000"/>
                          </a:solidFill>
                          <a:latin typeface="calibri"/>
                        </a:rPr>
                        <a:t>•  Autonomous Vehicle for Telehealth Service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Hospital Admin &amp; Support Services</a:t>
                      </a:r>
                    </a:p>
                    <a:p>
                      <a:pPr algn="l"/>
                      <a:r>
                        <a:rPr sz="1100" b="0">
                          <a:solidFill>
                            <a:srgbClr val="000000"/>
                          </a:solidFill>
                          <a:latin typeface="calibri"/>
                        </a:rPr>
                        <a:t>•  Nursing</a:t>
                      </a:r>
                    </a:p>
                    <a:p>
                      <a:pPr algn="l"/>
                      <a:r>
                        <a:rPr sz="1100" b="0">
                          <a:solidFill>
                            <a:srgbClr val="000000"/>
                          </a:solidFill>
                          <a:latin typeface="calibri"/>
                        </a:rPr>
                        <a:t>•  Physicians &amp; Surgeons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Following the acquisition of Concord Medical Center (CMC), HCA now operates four of the 26 acute care hospitals in New Hampshire, expanding its regional healthcare footprint. This transition from nonprofit to for-profit status impacts regulatory obligations related to charity care and community health services, while enabling HCA to enhance access to obstetrics and gynecology services through new physician deliveries at CMC.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Healthcare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Enhancement of Nursing Workforce Conditions and Retention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Smart Beds</a:t>
                      </a:r>
                    </a:p>
                    <a:p>
                      <a:pPr algn="l"/>
                      <a:r>
                        <a:rPr sz="1100" b="0">
                          <a:solidFill>
                            <a:srgbClr val="000000"/>
                          </a:solidFill>
                          <a:latin typeface="calibri"/>
                        </a:rPr>
                        <a:t>•  Wearable Badges for Handwash Reminder</a:t>
                      </a:r>
                    </a:p>
                    <a:p>
                      <a:pPr algn="l"/>
                      <a:r>
                        <a:rPr sz="1100" b="0">
                          <a:solidFill>
                            <a:srgbClr val="000000"/>
                          </a:solidFill>
                          <a:latin typeface="calibri"/>
                        </a:rPr>
                        <a:t>•  Robotic Nurses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Nursing</a:t>
                      </a:r>
                    </a:p>
                    <a:p>
                      <a:pPr algn="l"/>
                      <a:r>
                        <a:rPr sz="1100" b="0">
                          <a:solidFill>
                            <a:srgbClr val="000000"/>
                          </a:solidFill>
                          <a:latin typeface="calibri"/>
                        </a:rPr>
                        <a:t>•  Hospital Admin &amp; Support Services</a:t>
                      </a:r>
                    </a:p>
                    <a:p>
                      <a:pPr algn="l"/>
                      <a:r>
                        <a:rPr sz="1100" b="0">
                          <a:solidFill>
                            <a:srgbClr val="000000"/>
                          </a:solidFill>
                          <a:latin typeface="calibri"/>
                        </a:rPr>
                        <a:t>•  Therapeutic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At HCA’s Good Samaritan Hospital in San Jose, California, registered nurses ratified a new five-year contract that includes significant wage increases up to 45% for some nurses over the contract term. The agreement also introduces improved break relief provisions, protections against workplace violence, and safeguards preventing replacement of nurses by technology, reflecting HCA’s commitment to workforce stability and safe working conditions.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Healthcare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Recognition and Engagement Initiatives for Clinical and Ancillary Staff</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Wearable Badges for Handwash Reminder</a:t>
                      </a:r>
                    </a:p>
                    <a:p>
                      <a:pPr algn="l"/>
                      <a:r>
                        <a:rPr sz="1100" b="0">
                          <a:solidFill>
                            <a:srgbClr val="000000"/>
                          </a:solidFill>
                          <a:latin typeface="calibri"/>
                        </a:rPr>
                        <a:t>•  Smart Wards</a:t>
                      </a:r>
                    </a:p>
                    <a:p>
                      <a:pPr algn="l"/>
                      <a:r>
                        <a:rPr sz="1100" b="0">
                          <a:solidFill>
                            <a:srgbClr val="000000"/>
                          </a:solidFill>
                          <a:latin typeface="calibri"/>
                        </a:rPr>
                        <a:t>•  Intelligent Nurse Station Systems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Nursing</a:t>
                      </a:r>
                    </a:p>
                    <a:p>
                      <a:pPr algn="l"/>
                      <a:r>
                        <a:rPr sz="1100" b="0">
                          <a:solidFill>
                            <a:srgbClr val="000000"/>
                          </a:solidFill>
                          <a:latin typeface="calibri"/>
                        </a:rPr>
                        <a:t>•  Hospital Admin &amp; Support Services</a:t>
                      </a:r>
                    </a:p>
                    <a:p>
                      <a:pPr algn="l"/>
                      <a:r>
                        <a:rPr sz="1100" b="0">
                          <a:solidFill>
                            <a:srgbClr val="000000"/>
                          </a:solidFill>
                          <a:latin typeface="calibri"/>
                        </a:rPr>
                        <a:t>•  Pharmacy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HCA Florida Fort Walton Destin Hospital has implemented DAISY Foundation awards for nursing staff and Sunflower awards for ancillary personnel to recognize outstanding contributions. New leadership is prioritizing cross-departmental feedback to identify organizational needs and challenges, fostering a culture of engagement and continuous improvement in patient care delivery.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Healthcare Operations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Leveraging National and Local Network Synergies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Strategic Market Expansion</a:t>
                      </a:r>
                    </a:p>
                    <a:p>
                      <a:pPr algn="l"/>
                      <a:r>
                        <a:rPr sz="1100" b="0">
                          <a:solidFill>
                            <a:srgbClr val="000000"/>
                          </a:solidFill>
                          <a:latin typeface="calibri"/>
                        </a:rPr>
                        <a:t>•  AI-based Government Contract Optimization</a:t>
                      </a:r>
                    </a:p>
                    <a:p>
                      <a:pPr algn="l"/>
                      <a:r>
                        <a:rPr sz="1100" b="0">
                          <a:solidFill>
                            <a:srgbClr val="000000"/>
                          </a:solidFill>
                          <a:latin typeface="calibri"/>
                        </a:rPr>
                        <a:t>•  AI-driven Capital Investment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Strategy &amp; Management Consulting</a:t>
                      </a:r>
                    </a:p>
                    <a:p>
                      <a:pPr algn="l"/>
                      <a:r>
                        <a:rPr sz="1100" b="0">
                          <a:solidFill>
                            <a:srgbClr val="000000"/>
                          </a:solidFill>
                          <a:latin typeface="calibri"/>
                        </a:rPr>
                        <a:t>•  Leadership &amp; Governance</a:t>
                      </a:r>
                    </a:p>
                    <a:p>
                      <a:pPr algn="l"/>
                      <a:r>
                        <a:rPr sz="1100" b="0">
                          <a:solidFill>
                            <a:srgbClr val="000000"/>
                          </a:solidFill>
                          <a:latin typeface="calibri"/>
                        </a:rPr>
                        <a:t>•  Governance, Risk &amp; Compliance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HCA Healthcare aims to reinforce its competitive position by combining the strengths of its high-quality local health networks with the capabilities of a national system. This strategic approach enables the company to respond effectively to evolving market dynamics and meet diverse patient needs across its footprint.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Innovation Through Technology and Efficiency Initiatives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Blockchain-enhanced e-waste Management</a:t>
                      </a:r>
                    </a:p>
                    <a:p>
                      <a:pPr algn="l"/>
                      <a:r>
                        <a:rPr sz="1100" b="0">
                          <a:solidFill>
                            <a:srgbClr val="000000"/>
                          </a:solidFill>
                          <a:latin typeface="calibri"/>
                        </a:rPr>
                        <a:t>•  App based Overexertion Risk Control</a:t>
                      </a:r>
                    </a:p>
                    <a:p>
                      <a:pPr algn="l"/>
                      <a:r>
                        <a:rPr sz="1100" b="0">
                          <a:solidFill>
                            <a:srgbClr val="000000"/>
                          </a:solidFill>
                          <a:latin typeface="calibri"/>
                        </a:rPr>
                        <a:t>•  AI-based Government Contract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Leadership &amp; Governance</a:t>
                      </a:r>
                    </a:p>
                    <a:p>
                      <a:pPr algn="l"/>
                      <a:r>
                        <a:rPr sz="1100" b="0">
                          <a:solidFill>
                            <a:srgbClr val="000000"/>
                          </a:solidFill>
                          <a:latin typeface="calibri"/>
                        </a:rPr>
                        <a:t>•  Corporate Strategy &amp; Management Consulting</a:t>
                      </a:r>
                    </a:p>
                    <a:p>
                      <a:pPr algn="l"/>
                      <a:r>
                        <a:rPr sz="1100" b="0">
                          <a:solidFill>
                            <a:srgbClr val="000000"/>
                          </a:solidFill>
                          <a:latin typeface="calibri"/>
                        </a:rPr>
                        <a:t>•  Governance, Risk &amp; Compliance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The organization is relentlessly pursuing innovation by integrating technology to improve operational efficiencies and accountability. This includes identifying new ways to enhance processes and deliver results aligned with the company’s mission and stakeholder expectations.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Strategic Response to Federal Policy Environment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Benefit Processing Automation for Citizens</a:t>
                      </a:r>
                    </a:p>
                    <a:p>
                      <a:pPr algn="l"/>
                      <a:r>
                        <a:rPr sz="1100" b="0">
                          <a:solidFill>
                            <a:srgbClr val="000000"/>
                          </a:solidFill>
                          <a:latin typeface="calibri"/>
                        </a:rPr>
                        <a:t>•  AI-based Government Contract Optimization</a:t>
                      </a:r>
                    </a:p>
                    <a:p>
                      <a:pPr algn="l"/>
                      <a:r>
                        <a:rPr sz="1100" b="0">
                          <a:solidFill>
                            <a:srgbClr val="000000"/>
                          </a:solidFill>
                          <a:latin typeface="calibri"/>
                        </a:rPr>
                        <a:t>•  Data-driven Strategic Market Expansion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Governance, Risk &amp; Compliance</a:t>
                      </a:r>
                    </a:p>
                    <a:p>
                      <a:pPr algn="l"/>
                      <a:r>
                        <a:rPr sz="1100" b="0">
                          <a:solidFill>
                            <a:srgbClr val="000000"/>
                          </a:solidFill>
                          <a:latin typeface="calibri"/>
                        </a:rPr>
                        <a:t>•  Corporate Strategy &amp; Management Consulting</a:t>
                      </a:r>
                    </a:p>
                    <a:p>
                      <a:pPr algn="l"/>
                      <a:r>
                        <a:rPr sz="1100" b="0">
                          <a:solidFill>
                            <a:srgbClr val="000000"/>
                          </a:solidFill>
                          <a:latin typeface="calibri"/>
                        </a:rPr>
                        <a:t>•  Leadership &amp; Governance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HCA Healthcare is actively monitoring and adapting to changes in the federal policy landscape, including the Medicaid provisions of the One Big Beautiful Bill Act and potential expiration of premium tax credits. The company is preparing to adjust its strategies as needed to mitigate risks and capitalize on grandfathering provisions and state-directed payment programs.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Management &amp; Strategy</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Implementing Resiliency Programs for Long-Term Growth</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App based Overexertion Risk Control</a:t>
                      </a:r>
                    </a:p>
                    <a:p>
                      <a:pPr algn="l"/>
                      <a:r>
                        <a:rPr sz="1100" b="0">
                          <a:solidFill>
                            <a:srgbClr val="000000"/>
                          </a:solidFill>
                          <a:latin typeface="calibri"/>
                        </a:rPr>
                        <a:t>•  AI-driven Capital Investment Optimization</a:t>
                      </a:r>
                    </a:p>
                    <a:p>
                      <a:pPr algn="l"/>
                      <a:r>
                        <a:rPr sz="1100" b="0">
                          <a:solidFill>
                            <a:srgbClr val="000000"/>
                          </a:solidFill>
                          <a:latin typeface="calibri"/>
                        </a:rPr>
                        <a:t>•  AI-based Government Contract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Strategy &amp; Management Consulting</a:t>
                      </a:r>
                    </a:p>
                    <a:p>
                      <a:pPr algn="l"/>
                      <a:r>
                        <a:rPr sz="1100" b="0">
                          <a:solidFill>
                            <a:srgbClr val="000000"/>
                          </a:solidFill>
                          <a:latin typeface="calibri"/>
                        </a:rPr>
                        <a:t>•  Governance, Risk &amp; Compliance</a:t>
                      </a:r>
                    </a:p>
                    <a:p>
                      <a:pPr algn="l"/>
                      <a:r>
                        <a:rPr sz="1100" b="0">
                          <a:solidFill>
                            <a:srgbClr val="000000"/>
                          </a:solidFill>
                          <a:latin typeface="calibri"/>
                        </a:rPr>
                        <a:t>•  Corporate Social Responsibility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HCA is leveraging its resiliency program to achieve $600 million to $800 million in savings, which will support investments in technology and innovation. This program aims to enhance operational efficiency and maintain strong margins while navigating challenges in the healthcare landscape.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Strategic Planning for 2025 and Beyond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Strategic Market Expansion</a:t>
                      </a:r>
                    </a:p>
                    <a:p>
                      <a:pPr algn="l"/>
                      <a:r>
                        <a:rPr sz="1100" b="0">
                          <a:solidFill>
                            <a:srgbClr val="000000"/>
                          </a:solidFill>
                          <a:latin typeface="calibri"/>
                        </a:rPr>
                        <a:t>•  AI-driven Capital Investment Optimization</a:t>
                      </a:r>
                    </a:p>
                    <a:p>
                      <a:pPr algn="l"/>
                      <a:r>
                        <a:rPr sz="1100" b="0">
                          <a:solidFill>
                            <a:srgbClr val="000000"/>
                          </a:solidFill>
                          <a:latin typeface="calibri"/>
                        </a:rPr>
                        <a:t>•  Intelligent Face-off Prediction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Strategy &amp; Management Consulting</a:t>
                      </a:r>
                    </a:p>
                    <a:p>
                      <a:pPr algn="l"/>
                      <a:r>
                        <a:rPr sz="1100" b="0">
                          <a:solidFill>
                            <a:srgbClr val="000000"/>
                          </a:solidFill>
                          <a:latin typeface="calibri"/>
                        </a:rPr>
                        <a:t>•  Leadership &amp; Governance</a:t>
                      </a:r>
                    </a:p>
                    <a:p>
                      <a:pPr algn="l"/>
                      <a:r>
                        <a:rPr sz="1100" b="0">
                          <a:solidFill>
                            <a:srgbClr val="000000"/>
                          </a:solidFill>
                          <a:latin typeface="calibri"/>
                        </a:rPr>
                        <a:t>•  Governance, Risk &amp; Compliance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The organization is in the process of developing its strategic outlook for 2025, with expectations of continued volume growth and a stable operating environment. Preliminary views suggest earnings growth near or slightly above long-term targets, factoring in the ongoing impacts of recent hurricanes.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Board Expansion to Strengthen Governance and Operational Expertise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Strategic Market Expansion</a:t>
                      </a:r>
                    </a:p>
                    <a:p>
                      <a:pPr algn="l"/>
                      <a:r>
                        <a:rPr sz="1100" b="0">
                          <a:solidFill>
                            <a:srgbClr val="000000"/>
                          </a:solidFill>
                          <a:latin typeface="calibri"/>
                        </a:rPr>
                        <a:t>•  App based Overexertion Risk Control</a:t>
                      </a:r>
                    </a:p>
                    <a:p>
                      <a:pPr algn="l"/>
                      <a:r>
                        <a:rPr sz="1100" b="0">
                          <a:solidFill>
                            <a:srgbClr val="000000"/>
                          </a:solidFill>
                          <a:latin typeface="calibri"/>
                        </a:rPr>
                        <a:t>•  Proxy Voting System for Investors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Governance, Risk &amp; Compliance</a:t>
                      </a:r>
                    </a:p>
                    <a:p>
                      <a:pPr algn="l"/>
                      <a:r>
                        <a:rPr sz="1100" b="0">
                          <a:solidFill>
                            <a:srgbClr val="000000"/>
                          </a:solidFill>
                          <a:latin typeface="calibri"/>
                        </a:rPr>
                        <a:t>•  Leadership &amp; Governance</a:t>
                      </a:r>
                    </a:p>
                    <a:p>
                      <a:pPr algn="l"/>
                      <a:r>
                        <a:rPr sz="1100" b="0">
                          <a:solidFill>
                            <a:srgbClr val="000000"/>
                          </a:solidFill>
                          <a:latin typeface="calibri"/>
                        </a:rPr>
                        <a:t>•  Corporate Strategy &amp; Management Consulting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HCA Healthcare expanded its Board of Directors from nine to ten members with the appointment of John W. Chidsey, III, effective July 15, 2025. Chidsey brings extensive experience in operational scalability, financial governance, and regulatory compliance, serving on key board committees including Audit and Compliance, Compensation, and Patient Safety and Quality of Care, supporting HCA’s strategic focus on governance rigor and ESG demands.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Management &amp; Strategy</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Strengthening Community Impact through Healthier Tomorrow Fund Grants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App based Overexertion Risk Control</a:t>
                      </a:r>
                    </a:p>
                    <a:p>
                      <a:pPr algn="l"/>
                      <a:r>
                        <a:rPr sz="1100" b="0">
                          <a:solidFill>
                            <a:srgbClr val="000000"/>
                          </a:solidFill>
                          <a:latin typeface="calibri"/>
                        </a:rPr>
                        <a:t>•  Gambling Addiction Prevention using AI</a:t>
                      </a:r>
                    </a:p>
                    <a:p>
                      <a:pPr algn="l"/>
                      <a:r>
                        <a:rPr sz="1100" b="0">
                          <a:solidFill>
                            <a:srgbClr val="000000"/>
                          </a:solidFill>
                          <a:latin typeface="calibri"/>
                        </a:rPr>
                        <a:t>•  Benefit Processing Automation for Citizens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Governance, Risk &amp; Compliance</a:t>
                      </a:r>
                    </a:p>
                    <a:p>
                      <a:pPr algn="l"/>
                      <a:r>
                        <a:rPr sz="1100" b="0">
                          <a:solidFill>
                            <a:srgbClr val="000000"/>
                          </a:solidFill>
                          <a:latin typeface="calibri"/>
                        </a:rPr>
                        <a:t>•  Leadership &amp; Governance</a:t>
                      </a:r>
                    </a:p>
                    <a:p>
                      <a:pPr algn="l"/>
                      <a:r>
                        <a:rPr sz="1100" b="0">
                          <a:solidFill>
                            <a:srgbClr val="000000"/>
                          </a:solidFill>
                          <a:latin typeface="calibri"/>
                        </a:rPr>
                        <a:t>•  Corporate Strategy &amp; Management Consulting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The HCA Healthcare Foundation is expanding its partnership with Educate Texas via a $1 million grant through the Healthier Tomorrow Fund to support workforce development in healthcare. This initiative focuses on creating career pathways in high-demand healthcare fields, exemplified by support for the P-TECH high school program, aligning education with workforce needs to build a stronger healthcare talent pipeline.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Strategic Financial Performance Monitoring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Strategic Market Expansion</a:t>
                      </a:r>
                    </a:p>
                    <a:p>
                      <a:pPr algn="l"/>
                      <a:r>
                        <a:rPr sz="1100" b="0">
                          <a:solidFill>
                            <a:srgbClr val="000000"/>
                          </a:solidFill>
                          <a:latin typeface="calibri"/>
                        </a:rPr>
                        <a:t>•  AI-driven Capital Investment Optimization</a:t>
                      </a:r>
                    </a:p>
                    <a:p>
                      <a:pPr algn="l"/>
                      <a:r>
                        <a:rPr sz="1100" b="0">
                          <a:solidFill>
                            <a:srgbClr val="000000"/>
                          </a:solidFill>
                          <a:latin typeface="calibri"/>
                        </a:rPr>
                        <a:t>•  Automated Supplier Risk Assessment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Strategy &amp; Management Consulting</a:t>
                      </a:r>
                    </a:p>
                    <a:p>
                      <a:pPr algn="l"/>
                      <a:r>
                        <a:rPr sz="1100" b="0">
                          <a:solidFill>
                            <a:srgbClr val="000000"/>
                          </a:solidFill>
                          <a:latin typeface="calibri"/>
                        </a:rPr>
                        <a:t>•  Governance, Risk &amp; Compliance</a:t>
                      </a:r>
                    </a:p>
                    <a:p>
                      <a:pPr algn="l"/>
                      <a:r>
                        <a:rPr sz="1100" b="0">
                          <a:solidFill>
                            <a:srgbClr val="000000"/>
                          </a:solidFill>
                          <a:latin typeface="calibri"/>
                        </a:rPr>
                        <a:t>•  Leadership &amp; Governance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HCA Healthcare is focused on monitoring its overall stock performance, emphasizing strong revenue growth and cash flow generation. The organization aims to address challenges related to declining profit margins and high leverage through strategic financial planning and risk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Community Health Collaboration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Community Engagement Platform</a:t>
                      </a:r>
                    </a:p>
                    <a:p>
                      <a:pPr algn="l"/>
                      <a:r>
                        <a:rPr sz="1100" b="0">
                          <a:solidFill>
                            <a:srgbClr val="000000"/>
                          </a:solidFill>
                          <a:latin typeface="calibri"/>
                        </a:rPr>
                        <a:t>•  Blockchain-based CSR Accountability</a:t>
                      </a:r>
                    </a:p>
                    <a:p>
                      <a:pPr algn="l"/>
                      <a:r>
                        <a:rPr sz="1100" b="0">
                          <a:solidFill>
                            <a:srgbClr val="000000"/>
                          </a:solidFill>
                          <a:latin typeface="calibri"/>
                        </a:rPr>
                        <a:t>•  AI-based Sustainable Energy Transition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Leadership &amp; Governance</a:t>
                      </a:r>
                    </a:p>
                    <a:p>
                      <a:pPr algn="l"/>
                      <a:r>
                        <a:rPr sz="1100" b="0">
                          <a:solidFill>
                            <a:srgbClr val="000000"/>
                          </a:solidFill>
                          <a:latin typeface="calibri"/>
                        </a:rPr>
                        <a:t>•  Corporate Social Responsibility</a:t>
                      </a:r>
                    </a:p>
                    <a:p>
                      <a:pPr algn="l"/>
                      <a:r>
                        <a:rPr sz="1100" b="0">
                          <a:solidFill>
                            <a:srgbClr val="000000"/>
                          </a:solidFill>
                          <a:latin typeface="calibri"/>
                        </a:rPr>
                        <a:t>•  Corporate Strategy &amp; Management Consulting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HCA Healthcare has launched the United for Healthy Starts initiative, a collaboration with multiple United Ways to enhance access to essential support services for families. This strategic effort aims to improve health outcomes for mothers and young children, particularly those facing significant barriers.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Management &amp; Strategy</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Capital Allocation for Long-Term Value Creation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AI-driven Capital Investment Optimization</a:t>
                      </a:r>
                    </a:p>
                    <a:p>
                      <a:pPr algn="l"/>
                      <a:r>
                        <a:rPr sz="1100" b="0">
                          <a:solidFill>
                            <a:srgbClr val="000000"/>
                          </a:solidFill>
                          <a:latin typeface="calibri"/>
                        </a:rPr>
                        <a:t>•  Cloud-based Financial Planning and Analysis</a:t>
                      </a:r>
                    </a:p>
                    <a:p>
                      <a:pPr algn="l"/>
                      <a:r>
                        <a:rPr sz="1100" b="0">
                          <a:solidFill>
                            <a:srgbClr val="000000"/>
                          </a:solidFill>
                          <a:latin typeface="calibri"/>
                        </a:rPr>
                        <a:t>•  Financial Planning Dashboard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Financial Planning &amp; Analysis</a:t>
                      </a:r>
                    </a:p>
                    <a:p>
                      <a:pPr algn="l"/>
                      <a:r>
                        <a:rPr sz="1100" b="0">
                          <a:solidFill>
                            <a:srgbClr val="000000"/>
                          </a:solidFill>
                          <a:latin typeface="calibri"/>
                        </a:rPr>
                        <a:t>•  Fixed Asset Management</a:t>
                      </a:r>
                    </a:p>
                    <a:p>
                      <a:pPr algn="l"/>
                      <a:r>
                        <a:rPr sz="1100" b="0">
                          <a:solidFill>
                            <a:srgbClr val="000000"/>
                          </a:solidFill>
                          <a:latin typeface="calibri"/>
                        </a:rPr>
                        <a:t>•  Treasury &amp; Risk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HCA Healthcare is focused on a balanced capital allocation strategy aimed at long-term value creation. In Q2 2025, the company deployed $1.2 billion in capital expenditures, $2.5 billion in share repurchases, and $171 million in dividends, reflecting a disciplined approach to managing financial resources. The company also benefited from tax relief measures, such as deferring approximately $850 million in tax payments due to IRS relief after sever...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Financial Resiliency Programs to Offset Policy and Market Risks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Insurance Calculation</a:t>
                      </a:r>
                    </a:p>
                    <a:p>
                      <a:pPr algn="l"/>
                      <a:r>
                        <a:rPr sz="1100" b="0">
                          <a:solidFill>
                            <a:srgbClr val="000000"/>
                          </a:solidFill>
                          <a:latin typeface="calibri"/>
                        </a:rPr>
                        <a:t>•  AI-Powered Revenue Cycle Management</a:t>
                      </a:r>
                    </a:p>
                    <a:p>
                      <a:pPr algn="l"/>
                      <a:r>
                        <a:rPr sz="1100" b="0">
                          <a:solidFill>
                            <a:srgbClr val="000000"/>
                          </a:solidFill>
                          <a:latin typeface="calibri"/>
                        </a:rPr>
                        <a:t>•  Cloud-based Financial Planning and Analysis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Treasury &amp; Risk</a:t>
                      </a:r>
                    </a:p>
                    <a:p>
                      <a:pPr algn="l"/>
                      <a:r>
                        <a:rPr sz="1100" b="0">
                          <a:solidFill>
                            <a:srgbClr val="000000"/>
                          </a:solidFill>
                          <a:latin typeface="calibri"/>
                        </a:rPr>
                        <a:t>•  Financial Planning &amp; Analysis</a:t>
                      </a:r>
                    </a:p>
                    <a:p>
                      <a:pPr algn="l"/>
                      <a:r>
                        <a:rPr sz="1100" b="0">
                          <a:solidFill>
                            <a:srgbClr val="000000"/>
                          </a:solidFill>
                          <a:latin typeface="calibri"/>
                        </a:rPr>
                        <a:t>•  Accounts Payable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HCA Healthcare is actively developing and executing financial resiliency programs to mitigate potential adverse impacts from federal policy changes, including the expiration of enhanced premium tax credits and Medicaid-related provisions in the One Big Beautiful Bill Act. These programs are designed to offset revenue risks associated with potential insurance coverage losses and changes in supplemental payment programs, ensuring the company mainta...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Optimizing Payer Mix and Revenue Growth</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Predictive Revenue Cycle Analytics</a:t>
                      </a:r>
                    </a:p>
                    <a:p>
                      <a:pPr algn="l"/>
                      <a:r>
                        <a:rPr sz="1100" b="0">
                          <a:solidFill>
                            <a:srgbClr val="000000"/>
                          </a:solidFill>
                          <a:latin typeface="calibri"/>
                        </a:rPr>
                        <a:t>•  AI-Powered Revenue Cycle Management</a:t>
                      </a:r>
                    </a:p>
                    <a:p>
                      <a:pPr algn="l"/>
                      <a:r>
                        <a:rPr sz="1100" b="0">
                          <a:solidFill>
                            <a:srgbClr val="000000"/>
                          </a:solidFill>
                          <a:latin typeface="calibri"/>
                        </a:rPr>
                        <a:t>•  Cloud-based Accounts Receivable Automation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Financial Planning &amp; Analysis</a:t>
                      </a:r>
                    </a:p>
                    <a:p>
                      <a:pPr algn="l"/>
                      <a:r>
                        <a:rPr sz="1100" b="0">
                          <a:solidFill>
                            <a:srgbClr val="000000"/>
                          </a:solidFill>
                          <a:latin typeface="calibri"/>
                        </a:rPr>
                        <a:t>•  Accounts Payable</a:t>
                      </a:r>
                    </a:p>
                    <a:p>
                      <a:pPr algn="l"/>
                      <a:r>
                        <a:rPr sz="1100" b="0">
                          <a:solidFill>
                            <a:srgbClr val="000000"/>
                          </a:solidFill>
                          <a:latin typeface="calibri"/>
                        </a:rPr>
                        <a:t>•  Accounts Receivable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The company is strategically managing its payer mix to drive revenue growth, with a focus on increasing managed care equivalent admissions and improving patient acuity levels. Despite slight declines in Medicaid and Medicare volumes, HCA Healthcare achieved a 6.4% revenue growth in Q2 2025, slightly above guidance, supported by improved payer mix and consistent patient acuity.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Finance &amp; Accounting</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Enhancing Financial Resilience Post-Hurricane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Predictive Revenue Cycle Analytics</a:t>
                      </a:r>
                    </a:p>
                    <a:p>
                      <a:pPr algn="l"/>
                      <a:r>
                        <a:rPr sz="1100" b="0">
                          <a:solidFill>
                            <a:srgbClr val="000000"/>
                          </a:solidFill>
                          <a:latin typeface="calibri"/>
                        </a:rPr>
                        <a:t>•  Medical Procedure Cost Estimation</a:t>
                      </a:r>
                    </a:p>
                    <a:p>
                      <a:pPr algn="l"/>
                      <a:r>
                        <a:rPr sz="1100" b="0">
                          <a:solidFill>
                            <a:srgbClr val="000000"/>
                          </a:solidFill>
                          <a:latin typeface="calibri"/>
                        </a:rPr>
                        <a:t>•  Cloud-based Financial Planning and Analysis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Financial Planning &amp; Analysis</a:t>
                      </a:r>
                    </a:p>
                    <a:p>
                      <a:pPr algn="l"/>
                      <a:r>
                        <a:rPr sz="1100" b="0">
                          <a:solidFill>
                            <a:srgbClr val="000000"/>
                          </a:solidFill>
                          <a:latin typeface="calibri"/>
                        </a:rPr>
                        <a:t>•  Treasury &amp; Risk</a:t>
                      </a:r>
                    </a:p>
                    <a:p>
                      <a:pPr algn="l"/>
                      <a:r>
                        <a:rPr sz="1100" b="0">
                          <a:solidFill>
                            <a:srgbClr val="000000"/>
                          </a:solidFill>
                          <a:latin typeface="calibri"/>
                        </a:rPr>
                        <a:t>•  Accounts Payable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HCA Healthcare is focused on managing financial impacts from recent hurricanes, estimating additional expenses and lost revenue in the range of $200 million to $300 million for Q4 2024. The organization is actively working on insurance claims related to these events, although specific recovery amounts and timelines remain uncertain.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Establishment of Commercial Paper Program to Enhance Financial Flexibility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Cloud-based Back-office Automation</a:t>
                      </a:r>
                    </a:p>
                    <a:p>
                      <a:pPr algn="l"/>
                      <a:r>
                        <a:rPr sz="1100" b="0">
                          <a:solidFill>
                            <a:srgbClr val="000000"/>
                          </a:solidFill>
                          <a:latin typeface="calibri"/>
                        </a:rPr>
                        <a:t>•  Cloud-based Insurance Accounting</a:t>
                      </a:r>
                    </a:p>
                    <a:p>
                      <a:pPr algn="l"/>
                      <a:r>
                        <a:rPr sz="1100" b="0">
                          <a:solidFill>
                            <a:srgbClr val="000000"/>
                          </a:solidFill>
                          <a:latin typeface="calibri"/>
                        </a:rPr>
                        <a:t>•  Cloud-based Hospitality Accounting Management System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Treasury &amp; Risk</a:t>
                      </a:r>
                    </a:p>
                    <a:p>
                      <a:pPr algn="l"/>
                      <a:r>
                        <a:rPr sz="1100" b="0">
                          <a:solidFill>
                            <a:srgbClr val="000000"/>
                          </a:solidFill>
                          <a:latin typeface="calibri"/>
                        </a:rPr>
                        <a:t>•  Fixed Asset Management</a:t>
                      </a:r>
                    </a:p>
                    <a:p>
                      <a:pPr algn="l"/>
                      <a:r>
                        <a:rPr sz="1100" b="0">
                          <a:solidFill>
                            <a:srgbClr val="000000"/>
                          </a:solidFill>
                          <a:latin typeface="calibri"/>
                        </a:rPr>
                        <a:t>•  General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HCA Healthcare has launched a new commercial paper program through its wholly owned subsidiary, HCA Inc., backed unconditionally by the parent company. This program provides HCA with increased financial flexibility by enabling access to short-term funding for general corporate purposes, supporting ongoing operations and strategic initiatives.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Compensation Program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Blockchain-based Treasury Management</a:t>
                      </a:r>
                    </a:p>
                    <a:p>
                      <a:pPr algn="l"/>
                      <a:r>
                        <a:rPr sz="1100" b="0">
                          <a:solidFill>
                            <a:srgbClr val="000000"/>
                          </a:solidFill>
                          <a:latin typeface="calibri"/>
                        </a:rPr>
                        <a:t>•  Accounts Payable and Receivable Automation</a:t>
                      </a:r>
                    </a:p>
                    <a:p>
                      <a:pPr algn="l"/>
                      <a:r>
                        <a:rPr sz="1100" b="0">
                          <a:solidFill>
                            <a:srgbClr val="000000"/>
                          </a:solidFill>
                          <a:latin typeface="calibri"/>
                        </a:rPr>
                        <a:t>•  Blockchain-based e-Invoicing Processing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Fixed Asset Management</a:t>
                      </a:r>
                    </a:p>
                    <a:p>
                      <a:pPr algn="l"/>
                      <a:r>
                        <a:rPr sz="1100" b="0">
                          <a:solidFill>
                            <a:srgbClr val="000000"/>
                          </a:solidFill>
                          <a:latin typeface="calibri"/>
                        </a:rPr>
                        <a:t>•  Treasury &amp; Risk</a:t>
                      </a:r>
                    </a:p>
                    <a:p>
                      <a:pPr algn="l"/>
                      <a:r>
                        <a:rPr sz="1100" b="0">
                          <a:solidFill>
                            <a:srgbClr val="000000"/>
                          </a:solidFill>
                          <a:latin typeface="calibri"/>
                        </a:rPr>
                        <a:t>•  Accounts Payable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The organization has approved a new compensation program for non-management directors, focusing on cash retainers and equity awards to align interests with long-term performance. This initiative aims to enhance governance and attract qualified board members while ensuring compliance with regulatory standards.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Finance &amp; Accounting</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Public Offering of Senior Notes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Cloud-based Financial Planning and Analysis</a:t>
                      </a:r>
                    </a:p>
                    <a:p>
                      <a:pPr algn="l"/>
                      <a:r>
                        <a:rPr sz="1100" b="0">
                          <a:solidFill>
                            <a:srgbClr val="000000"/>
                          </a:solidFill>
                          <a:latin typeface="calibri"/>
                        </a:rPr>
                        <a:t>•  Cloud-based Treasury System</a:t>
                      </a:r>
                    </a:p>
                    <a:p>
                      <a:pPr algn="l"/>
                      <a:r>
                        <a:rPr sz="1100" b="0">
                          <a:solidFill>
                            <a:srgbClr val="000000"/>
                          </a:solidFill>
                          <a:latin typeface="calibri"/>
                        </a:rPr>
                        <a:t>•  Cloud-based Back-office Automation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Financial Planning &amp; Analysis</a:t>
                      </a:r>
                    </a:p>
                    <a:p>
                      <a:pPr algn="l"/>
                      <a:r>
                        <a:rPr sz="1100" b="0">
                          <a:solidFill>
                            <a:srgbClr val="000000"/>
                          </a:solidFill>
                          <a:latin typeface="calibri"/>
                        </a:rPr>
                        <a:t>•  Treasury &amp; Risk</a:t>
                      </a:r>
                    </a:p>
                    <a:p>
                      <a:pPr algn="l"/>
                      <a:r>
                        <a:rPr sz="1100" b="0">
                          <a:solidFill>
                            <a:srgbClr val="000000"/>
                          </a:solidFill>
                          <a:latin typeface="calibri"/>
                        </a:rPr>
                        <a:t>•  General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HCA Healthcare, Inc. plans to propose a public offering of senior notes through its subsidiary, HCA Inc., to support general corporate purposes. The net proceeds from this offering may be utilized for repaying existing borrowings or future credit facilities, depending on market conditions.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Investment in Strategic Partnerships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AI-driven Capital Investment Optimization</a:t>
                      </a:r>
                    </a:p>
                    <a:p>
                      <a:pPr algn="l"/>
                      <a:r>
                        <a:rPr sz="1100" b="0">
                          <a:solidFill>
                            <a:srgbClr val="000000"/>
                          </a:solidFill>
                          <a:latin typeface="calibri"/>
                        </a:rPr>
                        <a:t>•  Cloud-based Financial Planning and Analysis</a:t>
                      </a:r>
                    </a:p>
                    <a:p>
                      <a:pPr algn="l"/>
                      <a:r>
                        <a:rPr sz="1100" b="0">
                          <a:solidFill>
                            <a:srgbClr val="000000"/>
                          </a:solidFill>
                          <a:latin typeface="calibri"/>
                        </a:rPr>
                        <a:t>•  Financial Planning Dashboard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Financial Planning &amp; Analysis</a:t>
                      </a:r>
                    </a:p>
                    <a:p>
                      <a:pPr algn="l"/>
                      <a:r>
                        <a:rPr sz="1100" b="0">
                          <a:solidFill>
                            <a:srgbClr val="000000"/>
                          </a:solidFill>
                          <a:latin typeface="calibri"/>
                        </a:rPr>
                        <a:t>•  Fixed Asset Management</a:t>
                      </a:r>
                    </a:p>
                    <a:p>
                      <a:pPr algn="l"/>
                      <a:r>
                        <a:rPr sz="1100" b="0">
                          <a:solidFill>
                            <a:srgbClr val="000000"/>
                          </a:solidFill>
                          <a:latin typeface="calibri"/>
                        </a:rPr>
                        <a:t>•  Treasury &amp; Risk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HCA Healthcare is focusing on strategic investments to enhance its financial portfolio, including equity investments in innovative healthcare companies. This approach aims to support the development of new technologies and services that align with HCA's mission to improve patient care.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Human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Investment in Workforce Development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AI-driven Hospitality Employee Training</a:t>
                      </a:r>
                    </a:p>
                    <a:p>
                      <a:pPr algn="l"/>
                      <a:r>
                        <a:rPr sz="1100" b="0">
                          <a:solidFill>
                            <a:srgbClr val="000000"/>
                          </a:solidFill>
                          <a:latin typeface="calibri"/>
                        </a:rPr>
                        <a:t>•  AI-powered Employee Retention</a:t>
                      </a:r>
                    </a:p>
                    <a:p>
                      <a:pPr algn="l"/>
                      <a:r>
                        <a:rPr sz="1100" b="0">
                          <a:solidFill>
                            <a:srgbClr val="000000"/>
                          </a:solidFill>
                          <a:latin typeface="calibri"/>
                        </a:rPr>
                        <a:t>•  VR-based Employee Training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Learning &amp; Development</a:t>
                      </a:r>
                    </a:p>
                    <a:p>
                      <a:pPr algn="l"/>
                      <a:r>
                        <a:rPr sz="1100" b="0">
                          <a:solidFill>
                            <a:srgbClr val="000000"/>
                          </a:solidFill>
                          <a:latin typeface="calibri"/>
                        </a:rPr>
                        <a:t>•  HR Strategy &amp; Governance</a:t>
                      </a:r>
                    </a:p>
                    <a:p>
                      <a:pPr algn="l"/>
                      <a:r>
                        <a:rPr sz="1100" b="0">
                          <a:solidFill>
                            <a:srgbClr val="000000"/>
                          </a:solidFill>
                          <a:latin typeface="calibri"/>
                        </a:rPr>
                        <a:t>•  Employee Relation, Engagement &amp; Retention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The organization is focused on investing in its workforce to improve training and create career growth opportunities. This initiative is essential for maintaining high-quality service delivery and employee satisfaction. By enhancing employee capabilities, HCA Healthcare aims to align its workforce with strategic goals and improve overall operational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Finance &amp; Accounting, Human Resources</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Human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Implementation of Enhanced Nurse Employment Agreements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Employee Engagement App</a:t>
                      </a:r>
                    </a:p>
                    <a:p>
                      <a:pPr algn="l"/>
                      <a:r>
                        <a:rPr sz="1100" b="0">
                          <a:solidFill>
                            <a:srgbClr val="000000"/>
                          </a:solidFill>
                          <a:latin typeface="calibri"/>
                        </a:rPr>
                        <a:t>•  Automated Employee Monitoring</a:t>
                      </a:r>
                    </a:p>
                    <a:p>
                      <a:pPr algn="l"/>
                      <a:r>
                        <a:rPr sz="1100" b="0">
                          <a:solidFill>
                            <a:srgbClr val="000000"/>
                          </a:solidFill>
                          <a:latin typeface="calibri"/>
                        </a:rPr>
                        <a:t>•  e-Rostering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Employee Relation, Engagement &amp; Retention</a:t>
                      </a:r>
                    </a:p>
                    <a:p>
                      <a:pPr algn="l"/>
                      <a:r>
                        <a:rPr sz="1100" b="0">
                          <a:solidFill>
                            <a:srgbClr val="000000"/>
                          </a:solidFill>
                          <a:latin typeface="calibri"/>
                        </a:rPr>
                        <a:t>•  HR Strategy &amp; Governance</a:t>
                      </a:r>
                    </a:p>
                    <a:p>
                      <a:pPr algn="l"/>
                      <a:r>
                        <a:rPr sz="1100" b="0">
                          <a:solidFill>
                            <a:srgbClr val="000000"/>
                          </a:solidFill>
                          <a:latin typeface="calibri"/>
                        </a:rPr>
                        <a:t>•  Workforce Administration &amp;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HCA is actively negotiating and securing long-term contracts with nursing staff that include substantial wage increases and improved working conditions. These agreements emphasize protection from workplace violence and technological displacement, underscoring HCA’s strategic intent to maintain a stable and motivated clinical workforce.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Human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Leadership-Driven Organizational Feedback and Workforce Alignment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Employee Engagement App</a:t>
                      </a:r>
                    </a:p>
                    <a:p>
                      <a:pPr algn="l"/>
                      <a:r>
                        <a:rPr sz="1100" b="0">
                          <a:solidFill>
                            <a:srgbClr val="000000"/>
                          </a:solidFill>
                          <a:latin typeface="calibri"/>
                        </a:rPr>
                        <a:t>•  AI-enabled Workforce Analytics</a:t>
                      </a:r>
                    </a:p>
                    <a:p>
                      <a:pPr algn="l"/>
                      <a:r>
                        <a:rPr sz="1100" b="0">
                          <a:solidFill>
                            <a:srgbClr val="000000"/>
                          </a:solidFill>
                          <a:latin typeface="calibri"/>
                        </a:rPr>
                        <a:t>•  AI-powered Employee Engagement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Employee Relation, Engagement &amp; Retention</a:t>
                      </a:r>
                    </a:p>
                    <a:p>
                      <a:pPr algn="l"/>
                      <a:r>
                        <a:rPr sz="1100" b="0">
                          <a:solidFill>
                            <a:srgbClr val="000000"/>
                          </a:solidFill>
                          <a:latin typeface="calibri"/>
                        </a:rPr>
                        <a:t>•  Workforce Administration &amp; Management</a:t>
                      </a:r>
                    </a:p>
                    <a:p>
                      <a:pPr algn="l"/>
                      <a:r>
                        <a:rPr sz="1100" b="0">
                          <a:solidFill>
                            <a:srgbClr val="000000"/>
                          </a:solidFill>
                          <a:latin typeface="calibri"/>
                        </a:rPr>
                        <a:t>•  HR Strategy &amp; Governance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Newly appointed clinical leaders at HCA facilities are prioritizing comprehensive engagement with staff across departments to assess organizational challenges and needs. This approach aims to align workforce capabilities with operational goals and enhance employee satisfaction and retention.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Human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Leadership Transition in Ethics and Compliance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Employee Engagement App</a:t>
                      </a:r>
                    </a:p>
                    <a:p>
                      <a:pPr algn="l"/>
                      <a:r>
                        <a:rPr sz="1100" b="0">
                          <a:solidFill>
                            <a:srgbClr val="000000"/>
                          </a:solidFill>
                          <a:latin typeface="calibri"/>
                        </a:rPr>
                        <a:t>•  RPA-based Workforce Management System</a:t>
                      </a:r>
                    </a:p>
                    <a:p>
                      <a:pPr algn="l"/>
                      <a:r>
                        <a:rPr sz="1100" b="0">
                          <a:solidFill>
                            <a:srgbClr val="000000"/>
                          </a:solidFill>
                          <a:latin typeface="calibri"/>
                        </a:rPr>
                        <a:t>•  AI-based Compliance Management System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Employee Relation, Engagement &amp; Retention</a:t>
                      </a:r>
                    </a:p>
                    <a:p>
                      <a:pPr algn="l"/>
                      <a:r>
                        <a:rPr sz="1100" b="0">
                          <a:solidFill>
                            <a:srgbClr val="000000"/>
                          </a:solidFill>
                          <a:latin typeface="calibri"/>
                        </a:rPr>
                        <a:t>•  Workforce Administration &amp; Management</a:t>
                      </a:r>
                    </a:p>
                    <a:p>
                      <a:pPr algn="l"/>
                      <a:r>
                        <a:rPr sz="1100" b="0">
                          <a:solidFill>
                            <a:srgbClr val="000000"/>
                          </a:solidFill>
                          <a:latin typeface="calibri"/>
                        </a:rPr>
                        <a:t>•  HR Strategy &amp; Governance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HCA Healthcare has appointed Wendy Warren as the new senior vice president and chief ethics and compliance officer, effective March 3, 2025. Warren brings over a decade of experience within the organization and has previously held significant roles, including associate general counsel and vice president of payer contracting.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Human Resources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Human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Support for Employees in Financial Hardship</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Employee Engagement App</a:t>
                      </a:r>
                    </a:p>
                    <a:p>
                      <a:pPr algn="l"/>
                      <a:r>
                        <a:rPr sz="1100" b="0">
                          <a:solidFill>
                            <a:srgbClr val="000000"/>
                          </a:solidFill>
                          <a:latin typeface="calibri"/>
                        </a:rPr>
                        <a:t>•  Employee Support Chatbots</a:t>
                      </a:r>
                    </a:p>
                    <a:p>
                      <a:pPr algn="l"/>
                      <a:r>
                        <a:rPr sz="1100" b="0">
                          <a:solidFill>
                            <a:srgbClr val="000000"/>
                          </a:solidFill>
                          <a:latin typeface="calibri"/>
                        </a:rPr>
                        <a:t>•  App-based On-Demand Pay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Employee Relation, Engagement &amp; Retention</a:t>
                      </a:r>
                    </a:p>
                    <a:p>
                      <a:pPr algn="l"/>
                      <a:r>
                        <a:rPr sz="1100" b="0">
                          <a:solidFill>
                            <a:srgbClr val="000000"/>
                          </a:solidFill>
                          <a:latin typeface="calibri"/>
                        </a:rPr>
                        <a:t>•  Compensation &amp; Benefits</a:t>
                      </a:r>
                    </a:p>
                    <a:p>
                      <a:pPr algn="l"/>
                      <a:r>
                        <a:rPr sz="1100" b="0">
                          <a:solidFill>
                            <a:srgbClr val="000000"/>
                          </a:solidFill>
                          <a:latin typeface="calibri"/>
                        </a:rPr>
                        <a:t>•  Payroll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The HCA Healthcare Hope Fund provides financial assistance to HCA Healthcare employees and their immediate families facing financial difficulties. With over $2.7 million in grants distributed to more than 3,400 colleagues impacted by recent hurricanes, the fund aims to alleviate financial stress and support employee well-being.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Academic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Support for Health Systems Innovation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Scholarship Management System</a:t>
                      </a:r>
                    </a:p>
                    <a:p>
                      <a:pPr algn="l"/>
                      <a:r>
                        <a:rPr sz="1100" b="0">
                          <a:solidFill>
                            <a:srgbClr val="000000"/>
                          </a:solidFill>
                          <a:latin typeface="calibri"/>
                        </a:rPr>
                        <a:t>•  Cloud-based Covid Tracking for Campus Safety</a:t>
                      </a:r>
                    </a:p>
                    <a:p>
                      <a:pPr algn="l"/>
                      <a:r>
                        <a:rPr sz="1100" b="0">
                          <a:solidFill>
                            <a:srgbClr val="000000"/>
                          </a:solidFill>
                          <a:latin typeface="calibri"/>
                        </a:rPr>
                        <a:t>•  IoT-based School/University Asset Tracking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Faculty &amp; Academic Research</a:t>
                      </a:r>
                    </a:p>
                    <a:p>
                      <a:pPr algn="l"/>
                      <a:r>
                        <a:rPr sz="1100" b="0">
                          <a:solidFill>
                            <a:srgbClr val="000000"/>
                          </a:solidFill>
                          <a:latin typeface="calibri"/>
                        </a:rPr>
                        <a:t>•  Academic Administration</a:t>
                      </a:r>
                    </a:p>
                    <a:p>
                      <a:pPr algn="l"/>
                      <a:r>
                        <a:rPr sz="1100" b="0">
                          <a:solidFill>
                            <a:srgbClr val="000000"/>
                          </a:solidFill>
                          <a:latin typeface="calibri"/>
                        </a:rPr>
                        <a:t>•  Library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HCA Healthcare has committed a $5 million gift to the Thomas F. Frist, Jr. College of Medicine at Belmont University to foster innovation in health systems. This initiative includes the establishment of the HCA Healthcare Health Systems Science Endowed Chair, aimed at enhancing educational programs and research in health systems science.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Academic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Support for Healthcare Education Initiatives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Cloud-based Covid Tracking for Campus Safety</a:t>
                      </a:r>
                    </a:p>
                    <a:p>
                      <a:pPr algn="l"/>
                      <a:r>
                        <a:rPr sz="1100" b="0">
                          <a:solidFill>
                            <a:srgbClr val="000000"/>
                          </a:solidFill>
                          <a:latin typeface="calibri"/>
                        </a:rPr>
                        <a:t>•  Performance-based Funding for Students</a:t>
                      </a:r>
                    </a:p>
                    <a:p>
                      <a:pPr algn="l"/>
                      <a:r>
                        <a:rPr sz="1100" b="0">
                          <a:solidFill>
                            <a:srgbClr val="000000"/>
                          </a:solidFill>
                          <a:latin typeface="calibri"/>
                        </a:rPr>
                        <a:t>•  Virtual Reality Campus Tour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Academic Administration</a:t>
                      </a:r>
                    </a:p>
                    <a:p>
                      <a:pPr algn="l"/>
                      <a:r>
                        <a:rPr sz="1100" b="0">
                          <a:solidFill>
                            <a:srgbClr val="000000"/>
                          </a:solidFill>
                          <a:latin typeface="calibri"/>
                        </a:rPr>
                        <a:t>•  Faculty &amp; Academic Research</a:t>
                      </a:r>
                    </a:p>
                    <a:p>
                      <a:pPr algn="l"/>
                      <a:r>
                        <a:rPr sz="1100" b="0">
                          <a:solidFill>
                            <a:srgbClr val="000000"/>
                          </a:solidFill>
                          <a:latin typeface="calibri"/>
                        </a:rPr>
                        <a:t>•  Library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HCA Florida Healthcare has made a significant donation to Tallahassee State College, enhancing access to advanced training for healthcare students. This initiative aims to prepare students for professional excellence through cutting-edge simulation training and collaboration with educational institutions.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Academic Operations, Human Resources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Academic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Expansion of Healthcare Education Pathways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Performance-based Funding for Students</a:t>
                      </a:r>
                    </a:p>
                    <a:p>
                      <a:pPr algn="l"/>
                      <a:r>
                        <a:rPr sz="1100" b="0">
                          <a:solidFill>
                            <a:srgbClr val="000000"/>
                          </a:solidFill>
                          <a:latin typeface="calibri"/>
                        </a:rPr>
                        <a:t>•  Virtual Reality Campus Tour</a:t>
                      </a:r>
                    </a:p>
                    <a:p>
                      <a:pPr algn="l"/>
                      <a:r>
                        <a:rPr sz="1100" b="0">
                          <a:solidFill>
                            <a:srgbClr val="000000"/>
                          </a:solidFill>
                          <a:latin typeface="calibri"/>
                        </a:rPr>
                        <a:t>•  AI-based Scholarship Management System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Academic Administration</a:t>
                      </a:r>
                    </a:p>
                    <a:p>
                      <a:pPr algn="l"/>
                      <a:r>
                        <a:rPr sz="1100" b="0">
                          <a:solidFill>
                            <a:srgbClr val="000000"/>
                          </a:solidFill>
                          <a:latin typeface="calibri"/>
                        </a:rPr>
                        <a:t>•  Faculty &amp; Academic Research</a:t>
                      </a:r>
                    </a:p>
                    <a:p>
                      <a:pPr algn="l"/>
                      <a:r>
                        <a:rPr sz="1100" b="0">
                          <a:solidFill>
                            <a:srgbClr val="000000"/>
                          </a:solidFill>
                          <a:latin typeface="calibri"/>
                        </a:rPr>
                        <a:t>•  Library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HCA Virginia has initiated a $50,000 grant aimed at enhancing access to healthcare education across the state. This funding will support the development of healthcare programming at Virginia Western Community College and extend these resources to other community colleges, creating pathways for individuals interested in pursuing health careers.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IT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Technology-Driven Innovation to Enhance Operational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AI-powered Healthcare Automation</a:t>
                      </a:r>
                    </a:p>
                    <a:p>
                      <a:pPr algn="l"/>
                      <a:r>
                        <a:rPr sz="1100" b="0">
                          <a:solidFill>
                            <a:srgbClr val="000000"/>
                          </a:solidFill>
                          <a:latin typeface="calibri"/>
                        </a:rPr>
                        <a:t>•  AI-driven Patient Transport Optimization</a:t>
                      </a:r>
                    </a:p>
                    <a:p>
                      <a:pPr algn="l"/>
                      <a:r>
                        <a:rPr sz="1100" b="0">
                          <a:solidFill>
                            <a:srgbClr val="000000"/>
                          </a:solidFill>
                          <a:latin typeface="calibri"/>
                        </a:rPr>
                        <a:t>•  AI-based Patient &amp; Workflow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IT Consulting</a:t>
                      </a:r>
                    </a:p>
                    <a:p>
                      <a:pPr algn="l"/>
                      <a:r>
                        <a:rPr sz="1100" b="0">
                          <a:solidFill>
                            <a:srgbClr val="000000"/>
                          </a:solidFill>
                          <a:latin typeface="calibri"/>
                        </a:rPr>
                        <a:t>•  Robotic Process Automation</a:t>
                      </a:r>
                    </a:p>
                    <a:p>
                      <a:pPr algn="l"/>
                      <a:r>
                        <a:rPr sz="1100" b="0">
                          <a:solidFill>
                            <a:srgbClr val="000000"/>
                          </a:solidFill>
                          <a:latin typeface="calibri"/>
                        </a:rPr>
                        <a:t>•  Artificial Intelligence &amp; Data Science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HCA Healthcare is committed to leveraging technology as a key enabler of innovation and efficiency improvements across its operations. This includes adopting new technological solutions to streamline workflows, improve patient care delivery, and support data-driven decision-making.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IT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Advancing Digital and AI Integration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AI-powered Healthcare Automation</a:t>
                      </a:r>
                    </a:p>
                    <a:p>
                      <a:pPr algn="l"/>
                      <a:r>
                        <a:rPr sz="1100" b="0">
                          <a:solidFill>
                            <a:srgbClr val="000000"/>
                          </a:solidFill>
                          <a:latin typeface="calibri"/>
                        </a:rPr>
                        <a:t>•  AI-Powered Revenue Cycle Management</a:t>
                      </a:r>
                    </a:p>
                    <a:p>
                      <a:pPr algn="l"/>
                      <a:r>
                        <a:rPr sz="1100" b="0">
                          <a:solidFill>
                            <a:srgbClr val="000000"/>
                          </a:solidFill>
                          <a:latin typeface="calibri"/>
                        </a:rPr>
                        <a:t>•  EHR Interoperability using AI</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Artificial Intelligence &amp; Data Science</a:t>
                      </a:r>
                    </a:p>
                    <a:p>
                      <a:pPr algn="l"/>
                      <a:r>
                        <a:rPr sz="1100" b="0">
                          <a:solidFill>
                            <a:srgbClr val="000000"/>
                          </a:solidFill>
                          <a:latin typeface="calibri"/>
                        </a:rPr>
                        <a:t>•  System Integration</a:t>
                      </a:r>
                    </a:p>
                    <a:p>
                      <a:pPr algn="l"/>
                      <a:r>
                        <a:rPr sz="1100" b="0">
                          <a:solidFill>
                            <a:srgbClr val="000000"/>
                          </a:solidFill>
                          <a:latin typeface="calibri"/>
                        </a:rPr>
                        <a:t>•  Robotic Process Automation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HCA is committed to integrating AI and technology into its operations to improve administrative functions and clinical outcomes. Early initiatives have shown promising results in areas such as scheduling and revenue cycle management, with plans for further investment in these technologies.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Academic Operations, IT</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46ACAD05-7ACC-F038-3E9C-EACB7CB37A3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3E0DA683-574E-93FE-4377-BA54D19453AE}"/>
              </a:ext>
            </a:extLst>
          </p:cNvPr>
          <p:cNvGraphicFramePr>
            <a:graphicFrameLocks noGrp="1"/>
          </p:cNvGraphicFramePr>
          <p:nvPr>
            <p:extLst>
              <p:ext uri="{D42A27DB-BD31-4B8C-83A1-F6EECF244321}">
                <p14:modId xmlns:p14="http://schemas.microsoft.com/office/powerpoint/2010/main" val="3787103369"/>
              </p:ext>
            </p:extLst>
          </p:nvPr>
        </p:nvGraphicFramePr>
        <p:xfrm>
          <a:off x="123826" y="1351722"/>
          <a:ext cx="11785408" cy="4770782"/>
        </p:xfrm>
        <a:graphic>
          <a:graphicData uri="http://schemas.openxmlformats.org/drawingml/2006/table">
            <a:tbl>
              <a:tblPr firstRow="1" bandRow="1">
                <a:tableStyleId>{5C22544A-7EE6-4342-B048-85BDC9FD1C3A}</a:tableStyleId>
              </a:tblPr>
              <a:tblGrid>
                <a:gridCol w="1630028">
                  <a:extLst>
                    <a:ext uri="{9D8B030D-6E8A-4147-A177-3AD203B41FA5}">
                      <a16:colId xmlns:a16="http://schemas.microsoft.com/office/drawing/2014/main" val="1325613316"/>
                    </a:ext>
                  </a:extLst>
                </a:gridCol>
                <a:gridCol w="5598660">
                  <a:extLst>
                    <a:ext uri="{9D8B030D-6E8A-4147-A177-3AD203B41FA5}">
                      <a16:colId xmlns:a16="http://schemas.microsoft.com/office/drawing/2014/main" val="3966382679"/>
                    </a:ext>
                  </a:extLst>
                </a:gridCol>
                <a:gridCol w="2278360">
                  <a:extLst>
                    <a:ext uri="{9D8B030D-6E8A-4147-A177-3AD203B41FA5}">
                      <a16:colId xmlns:a16="http://schemas.microsoft.com/office/drawing/2014/main" val="3929898420"/>
                    </a:ext>
                  </a:extLst>
                </a:gridCol>
                <a:gridCol w="2278360">
                  <a:extLst>
                    <a:ext uri="{9D8B030D-6E8A-4147-A177-3AD203B41FA5}">
                      <a16:colId xmlns:a16="http://schemas.microsoft.com/office/drawing/2014/main" val="3544141789"/>
                    </a:ext>
                  </a:extLst>
                </a:gridCol>
              </a:tblGrid>
              <a:tr h="675580">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450386">
                <a:tc rowSpan="2">
                  <a:txBody>
                    <a:bodyPr/>
                    <a:lstStyle/>
                    <a:p>
                      <a:pPr algn="ctr"/>
                      <a:r>
                        <a:rPr sz="1100" b="0">
                          <a:solidFill>
                            <a:srgbClr val="FFFFFF"/>
                          </a:solidFill>
                          <a:latin typeface="calibri"/>
                        </a:rPr>
                        <a:t>Sales &amp; Marketing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Community Engagement through Charitable Initiatives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AR-based Video Campaigns</a:t>
                      </a:r>
                    </a:p>
                    <a:p>
                      <a:pPr algn="l"/>
                      <a:r>
                        <a:rPr sz="1100" b="0">
                          <a:solidFill>
                            <a:srgbClr val="000000"/>
                          </a:solidFill>
                          <a:latin typeface="calibri"/>
                        </a:rPr>
                        <a:t>•  Virtual Assistants for Sales Representatives</a:t>
                      </a:r>
                    </a:p>
                    <a:p>
                      <a:pPr algn="l"/>
                      <a:r>
                        <a:rPr sz="1100" b="0">
                          <a:solidFill>
                            <a:srgbClr val="000000"/>
                          </a:solidFill>
                          <a:latin typeface="calibri"/>
                        </a:rPr>
                        <a:t>•  Cloud-based Customer Engagement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Communication &amp; Public Relation</a:t>
                      </a:r>
                    </a:p>
                    <a:p>
                      <a:pPr algn="l"/>
                      <a:r>
                        <a:rPr sz="1100" b="0">
                          <a:solidFill>
                            <a:srgbClr val="000000"/>
                          </a:solidFill>
                          <a:latin typeface="calibri"/>
                        </a:rPr>
                        <a:t>•  Sales Enablement &amp; Support</a:t>
                      </a:r>
                    </a:p>
                    <a:p>
                      <a:pPr algn="l"/>
                      <a:r>
                        <a:rPr sz="1100" b="0">
                          <a:solidFill>
                            <a:srgbClr val="000000"/>
                          </a:solidFill>
                          <a:latin typeface="calibri"/>
                        </a:rPr>
                        <a:t>•  Marketing Strategy &amp; Brand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552001">
                <a:tc vMerge="1">
                  <a:txBody>
                    <a:bodyPr/>
                    <a:lstStyle/>
                    <a:p>
                      <a:pPr algn="ctr"/>
                    </a:p>
                  </a:txBody>
                  <a:tcPr/>
                </a:tc>
                <a:tc>
                  <a:txBody>
                    <a:bodyPr/>
                    <a:lstStyle/>
                    <a:p>
                      <a:pPr algn="l"/>
                      <a:r>
                        <a:rPr sz="1100" b="0">
                          <a:solidFill>
                            <a:srgbClr val="000000"/>
                          </a:solidFill>
                          <a:latin typeface="calibri"/>
                        </a:rPr>
                        <a:t>HCA Florida Ocala Hospital’s Patient Care Technician Council organized fundraising activities, such as bake sales, to support local charitable organizations like the Ronald McDonald House Charities. These efforts strengthen community relations and demonstrate HCA’s commitment to social responsibility by assisting families of ill or injured children.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548777">
                <a:tc rowSpan="2">
                  <a:txBody>
                    <a:bodyPr/>
                    <a:lstStyle/>
                    <a:p>
                      <a:pPr algn="ctr"/>
                      <a:r>
                        <a:rPr sz="1100" b="0">
                          <a:solidFill>
                            <a:srgbClr val="FFFFFF"/>
                          </a:solidFill>
                          <a:latin typeface="calibri"/>
                        </a:rPr>
                        <a:t>Supply Chain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Deployment of Federal Medical Teams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Autonomous Medical Supply Delivery Drone</a:t>
                      </a:r>
                    </a:p>
                    <a:p>
                      <a:pPr algn="l"/>
                      <a:r>
                        <a:rPr sz="1100" b="0">
                          <a:solidFill>
                            <a:srgbClr val="000000"/>
                          </a:solidFill>
                          <a:latin typeface="calibri"/>
                        </a:rPr>
                        <a:t>•  Drones for Lab Samples Delivery</a:t>
                      </a:r>
                    </a:p>
                    <a:p>
                      <a:pPr algn="l"/>
                      <a:r>
                        <a:rPr sz="1100" b="0">
                          <a:solidFill>
                            <a:srgbClr val="000000"/>
                          </a:solidFill>
                          <a:latin typeface="calibri"/>
                        </a:rPr>
                        <a:t>•  Medical Supplies Tracking and Replenishment using RFID in Healthcare Facilities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Logistics &amp; Distribution</a:t>
                      </a:r>
                    </a:p>
                    <a:p>
                      <a:pPr algn="l"/>
                      <a:r>
                        <a:rPr sz="1100" b="0">
                          <a:solidFill>
                            <a:srgbClr val="000000"/>
                          </a:solidFill>
                          <a:latin typeface="calibri"/>
                        </a:rPr>
                        <a:t>•  Warehousing</a:t>
                      </a:r>
                    </a:p>
                    <a:p>
                      <a:pPr algn="l"/>
                      <a:r>
                        <a:rPr sz="1100" b="0">
                          <a:solidFill>
                            <a:srgbClr val="000000"/>
                          </a:solidFill>
                          <a:latin typeface="calibri"/>
                        </a:rPr>
                        <a:t>•  Fulfilment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544038">
                <a:tc vMerge="1">
                  <a:txBody>
                    <a:bodyPr/>
                    <a:lstStyle/>
                    <a:p>
                      <a:pPr algn="ctr"/>
                    </a:p>
                  </a:txBody>
                  <a:tcPr/>
                </a:tc>
                <a:tc>
                  <a:txBody>
                    <a:bodyPr/>
                    <a:lstStyle/>
                    <a:p>
                      <a:pPr algn="l"/>
                      <a:r>
                        <a:rPr sz="1100" b="0">
                          <a:solidFill>
                            <a:srgbClr val="000000"/>
                          </a:solidFill>
                          <a:latin typeface="calibri"/>
                        </a:rPr>
                        <a:t>In addition to internal staffing solutions, HCA Healthcare is collaborating with federal medical teams to provide additional medical support in affected areas. This initiative includes setting up temporary medical facilities to ensure continuous care and support for patients during emergencies.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bl>
          </a:graphicData>
        </a:graphic>
      </p:graphicFrame>
      <p:sp>
        <p:nvSpPr>
          <p:cNvPr id="2" name="Title 1">
            <a:extLst>
              <a:ext uri="{FF2B5EF4-FFF2-40B4-BE49-F238E27FC236}">
                <a16:creationId xmlns:a16="http://schemas.microsoft.com/office/drawing/2014/main" id="{0DE4E251-7A76-7041-3040-B1541AE8B21D}"/>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Supply Chain, Sales &amp; Marketing</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lIns="91440" tIns="45720" rIns="91440" bIns="45720"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a:solidFill>
                  <a:srgbClr val="C00000"/>
                </a:solidFill>
                <a:latin typeface="Calibri"/>
                <a:ea typeface="Tahoma"/>
                <a:cs typeface="Calibri"/>
              </a:rPr>
              <a:t>Estimated IT </a:t>
            </a:r>
            <a:r>
              <a:rPr lang="en-IN" sz="1600">
                <a:solidFill>
                  <a:srgbClr val="C00000"/>
                </a:solidFill>
                <a:latin typeface="Calibri"/>
                <a:ea typeface="Tahoma"/>
                <a:cs typeface="Calibri"/>
              </a:rPr>
              <a:t>Spend</a:t>
            </a:r>
            <a:endParaRPr lang="en-IN" sz="1600" b="1">
              <a:solidFill>
                <a:srgbClr val="C00000"/>
              </a:solidFill>
              <a:latin typeface="Calibri" panose="020F0502020204030204" pitchFamily="34" charset="0"/>
              <a:cs typeface="Calibri" panose="020F0502020204030204" pitchFamily="34" charset="0"/>
            </a:endParaRPr>
          </a:p>
        </p:txBody>
      </p:sp>
      <p:sp>
        <p:nvSpPr>
          <p:cNvPr id="74" name="TextBox 73"/>
          <p:cNvSpPr txBox="1"/>
          <p:nvPr/>
        </p:nvSpPr>
        <p:spPr>
          <a:xfrm>
            <a:off x="515956" y="2225406"/>
            <a:ext cx="11160087" cy="4120310"/>
          </a:xfrm>
          <a:prstGeom prst="rect">
            <a:avLst/>
          </a:prstGeom>
          <a:noFill/>
        </p:spPr>
        <p:txBody>
          <a:bodyPr wrap="none">
            <a:spAutoFit/>
          </a:bodyPr>
          <a:lstStyle/>
          <a:p/>
        </p:txBody>
      </p:sp>
      <p:sp>
        <p:nvSpPr>
          <p:cNvPr id="5" name="Rectangle 4">
            <a:extLst>
              <a:ext uri="{FF2B5EF4-FFF2-40B4-BE49-F238E27FC236}">
                <a16:creationId xmlns:a16="http://schemas.microsoft.com/office/drawing/2014/main" id="{A7E6AC50-3BF5-5695-A81B-C800328C6FE2}"/>
              </a:ext>
            </a:extLst>
          </p:cNvPr>
          <p:cNvSpPr/>
          <p:nvPr/>
        </p:nvSpPr>
        <p:spPr>
          <a:xfrm>
            <a:off x="4079792" y="1219178"/>
            <a:ext cx="403241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a:ln>
                  <a:noFill/>
                </a:ln>
                <a:solidFill>
                  <a:srgbClr val="000000"/>
                </a:solidFill>
                <a:effectLst/>
                <a:uLnTx/>
                <a:uFillTx/>
                <a:latin typeface="calibri"/>
                <a:ea typeface="+mn-ea"/>
                <a:cs typeface="Calibri"/>
              </a:rPr>
              <a:t>Estimated Total IT Spend (in USD Million)</a:t>
            </a:r>
            <a:endParaRPr lang="en-IN" sz="1200" b="1" i="0" u="sng" strike="noStrike" kern="1200" cap="none" spc="0" normalizeH="0" baseline="0" noProof="0">
              <a:ln>
                <a:noFill/>
              </a:ln>
              <a:solidFill>
                <a:srgbClr val="000000"/>
              </a:solidFill>
              <a:effectLst/>
              <a:uLnTx/>
              <a:uFillTx/>
              <a:latin typeface="Calibiri"/>
              <a:cs typeface="Calibri"/>
            </a:endParaRPr>
          </a:p>
        </p:txBody>
      </p:sp>
      <p:sp>
        <p:nvSpPr>
          <p:cNvPr id="6" name="Rectangle 5">
            <a:extLst>
              <a:ext uri="{FF2B5EF4-FFF2-40B4-BE49-F238E27FC236}">
                <a16:creationId xmlns:a16="http://schemas.microsoft.com/office/drawing/2014/main" id="{4F6A7CD4-1A0D-B9D6-674A-484E86422755}"/>
              </a:ext>
            </a:extLst>
          </p:cNvPr>
          <p:cNvSpPr/>
          <p:nvPr/>
        </p:nvSpPr>
        <p:spPr>
          <a:xfrm>
            <a:off x="4888510" y="1660737"/>
            <a:ext cx="2414980" cy="26161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rtlCol="0" anchor="ctr">
            <a:spAutoFit/>
          </a:bodyPr>
          <a:lstStyle/>
          <a:p>
            <a:pPr algn="ctr">
              <a:defRPr/>
            </a:pPr>
            <a:r>
              <a:rPr lang="en-US" sz="1100" b="1" u="none" i="0">
                <a:solidFill>
                  <a:srgbClr val="000000"/>
                </a:solidFill>
                <a:latin typeface="calibri"/>
                <a:cs typeface="Calibri"/>
              </a:rPr>
              <a:t>Last 3 Financial Years CAGR: 8.27%</a:t>
            </a:r>
            <a:endParaRPr lang="en-IN" sz="1100" b="0" i="0" u="none" strike="noStrike" kern="1200" cap="none" spc="0" normalizeH="0" baseline="0" noProof="0">
              <a:ln>
                <a:noFill/>
              </a:ln>
              <a:solidFill>
                <a:srgbClr val="000000"/>
              </a:solidFill>
              <a:effectLst/>
              <a:uLnTx/>
              <a:uFillTx/>
              <a:latin typeface="Calibiri"/>
              <a:cs typeface="Calibri"/>
            </a:endParaRPr>
          </a:p>
        </p:txBody>
      </p:sp>
      <p:sp>
        <p:nvSpPr>
          <p:cNvPr id="20" name="TextBox 19">
            <a:extLst>
              <a:ext uri="{FF2B5EF4-FFF2-40B4-BE49-F238E27FC236}">
                <a16:creationId xmlns:a16="http://schemas.microsoft.com/office/drawing/2014/main" id="{448FE657-52AC-B1A3-A101-F4A4C363310E}"/>
              </a:ext>
            </a:extLst>
          </p:cNvPr>
          <p:cNvSpPr txBox="1"/>
          <p:nvPr/>
        </p:nvSpPr>
        <p:spPr>
          <a:xfrm flipH="1">
            <a:off x="6229" y="6489388"/>
            <a:ext cx="105955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IT spend is calculated using Draup Proprietary Model, which utilizes publicly available datasets for Digital Intentions, Use cases, Outsourcing partnership datasets, Company's Financial Reports, Official Public commentaries along with Draup Profile Database and Draup's Salary estimation ML model to arrive at the estimates for the expense in each spend category by the company</a:t>
            </a:r>
          </a:p>
        </p:txBody>
      </p:sp>
      <p:graphicFrame>
        <p:nvGraphicFramePr>
          <p:cNvPr id="75" name="Chart 74"/>
          <p:cNvGraphicFramePr>
            <a:graphicFrameLocks noGrp="1"/>
          </p:cNvGraphicFramePr>
          <p:nvPr/>
        </p:nvGraphicFramePr>
        <p:xfrm>
          <a:off x="515956" y="2225406"/>
          <a:ext cx="11160087" cy="4120310"/>
        </p:xfrm>
        <a:graphic>
          <a:graphicData uri="http://schemas.openxmlformats.org/drawingml/2006/chart">
            <c:chart xmlns:c="http://schemas.openxmlformats.org/drawingml/2006/chart" r:id="rId3"/>
          </a:graphicData>
        </a:graphic>
      </p:graphicFrame>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Analytics &amp; Business Intelligence</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SQL Server Analysis Services (SSAS)</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Microsoft Power BI</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MicroStrategy</a:t>
            </a: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Apache Solr</a:t>
            </a: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Artificial Intelligence &amp; Machine Learning</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Aternity</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Google Cloud Speech-to-Text</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MLflow</a:t>
            </a: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Next IT</a:t>
            </a: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Asset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EcoStruxure</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IBM Maximo</a:t>
            </a: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Sage Fixed Assets</a:t>
            </a: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GE Encompass</a:t>
            </a: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Big Data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Microsoft Access</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Red Gate SQL Compare</a:t>
            </a: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Azure Databricks</a:t>
            </a: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Google Cloud Bigtable</a:t>
            </a: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Cloud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AWS</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ServiceNow Now Platform</a:t>
            </a: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Google Cloud Platform</a:t>
            </a: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Microsoft Azure</a:t>
            </a: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Construction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Bluebeam Revu</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Constru</a:t>
            </a: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Procore</a:t>
            </a: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Computing Devices</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HP Desktop</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Content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Beyond Compare</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Censhare</a:t>
            </a: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Client Portal</a:t>
            </a: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Core Framework</a:t>
            </a: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085500" y="1427844"/>
            <a:ext cx="889000" cy="304800"/>
          </a:xfrm>
          <a:prstGeom prst="rect">
            <a:avLst/>
          </a:prstGeom>
        </p:spPr>
      </p:pic>
      <p:pic>
        <p:nvPicPr>
          <p:cNvPr id="428" name="Picture 427" descr="image.png"/>
          <p:cNvPicPr>
            <a:picLocks noChangeAspect="1"/>
          </p:cNvPicPr>
          <p:nvPr/>
        </p:nvPicPr>
        <p:blipFill>
          <a:blip r:embed="rId3"/>
          <a:stretch>
            <a:fillRect/>
          </a:stretch>
        </p:blipFill>
        <p:spPr>
          <a:xfrm>
            <a:off x="2178200" y="1364344"/>
            <a:ext cx="863600" cy="431800"/>
          </a:xfrm>
          <a:prstGeom prst="rect">
            <a:avLst/>
          </a:prstGeom>
        </p:spPr>
      </p:pic>
      <p:pic>
        <p:nvPicPr>
          <p:cNvPr id="429" name="Picture 428" descr="image.png"/>
          <p:cNvPicPr>
            <a:picLocks noChangeAspect="1"/>
          </p:cNvPicPr>
          <p:nvPr/>
        </p:nvPicPr>
        <p:blipFill>
          <a:blip r:embed="rId4"/>
          <a:stretch>
            <a:fillRect/>
          </a:stretch>
        </p:blipFill>
        <p:spPr>
          <a:xfrm>
            <a:off x="3474100" y="1364344"/>
            <a:ext cx="431800" cy="431800"/>
          </a:xfrm>
          <a:prstGeom prst="rect">
            <a:avLst/>
          </a:prstGeom>
        </p:spPr>
      </p:pic>
      <p:pic>
        <p:nvPicPr>
          <p:cNvPr id="430" name="Picture 429" descr="image.png"/>
          <p:cNvPicPr>
            <a:picLocks noChangeAspect="1"/>
          </p:cNvPicPr>
          <p:nvPr/>
        </p:nvPicPr>
        <p:blipFill>
          <a:blip r:embed="rId5"/>
          <a:stretch>
            <a:fillRect/>
          </a:stretch>
        </p:blipFill>
        <p:spPr>
          <a:xfrm>
            <a:off x="4369950" y="1364344"/>
            <a:ext cx="800100" cy="431800"/>
          </a:xfrm>
          <a:prstGeom prst="rect">
            <a:avLst/>
          </a:prstGeom>
        </p:spPr>
      </p:pic>
      <p:pic>
        <p:nvPicPr>
          <p:cNvPr id="431" name="Picture 430" descr="image.png"/>
          <p:cNvPicPr>
            <a:picLocks noChangeAspect="1"/>
          </p:cNvPicPr>
          <p:nvPr/>
        </p:nvPicPr>
        <p:blipFill>
          <a:blip r:embed="rId6"/>
          <a:stretch>
            <a:fillRect/>
          </a:stretch>
        </p:blipFill>
        <p:spPr>
          <a:xfrm>
            <a:off x="7025500" y="1484994"/>
            <a:ext cx="889000" cy="190500"/>
          </a:xfrm>
          <a:prstGeom prst="rect">
            <a:avLst/>
          </a:prstGeom>
        </p:spPr>
      </p:pic>
      <p:pic>
        <p:nvPicPr>
          <p:cNvPr id="432" name="Picture 431" descr="image.png"/>
          <p:cNvPicPr>
            <a:picLocks noChangeAspect="1"/>
          </p:cNvPicPr>
          <p:nvPr/>
        </p:nvPicPr>
        <p:blipFill>
          <a:blip r:embed="rId7"/>
          <a:stretch>
            <a:fillRect/>
          </a:stretch>
        </p:blipFill>
        <p:spPr>
          <a:xfrm>
            <a:off x="8308700" y="1364344"/>
            <a:ext cx="482600" cy="431800"/>
          </a:xfrm>
          <a:prstGeom prst="rect">
            <a:avLst/>
          </a:prstGeom>
        </p:spPr>
      </p:pic>
      <p:pic>
        <p:nvPicPr>
          <p:cNvPr id="433" name="Picture 432" descr="image.png"/>
          <p:cNvPicPr>
            <a:picLocks noChangeAspect="1"/>
          </p:cNvPicPr>
          <p:nvPr/>
        </p:nvPicPr>
        <p:blipFill>
          <a:blip r:embed="rId8"/>
          <a:stretch>
            <a:fillRect/>
          </a:stretch>
        </p:blipFill>
        <p:spPr>
          <a:xfrm>
            <a:off x="9185500" y="1421051"/>
            <a:ext cx="889000" cy="317500"/>
          </a:xfrm>
          <a:prstGeom prst="rect">
            <a:avLst/>
          </a:prstGeom>
        </p:spPr>
      </p:pic>
      <p:pic>
        <p:nvPicPr>
          <p:cNvPr id="434" name="Picture 433" descr="image.png"/>
          <p:cNvPicPr>
            <a:picLocks noChangeAspect="1"/>
          </p:cNvPicPr>
          <p:nvPr/>
        </p:nvPicPr>
        <p:blipFill>
          <a:blip r:embed="rId9"/>
          <a:stretch>
            <a:fillRect/>
          </a:stretch>
        </p:blipFill>
        <p:spPr>
          <a:xfrm>
            <a:off x="10494100" y="1364344"/>
            <a:ext cx="431800" cy="431800"/>
          </a:xfrm>
          <a:prstGeom prst="rect">
            <a:avLst/>
          </a:prstGeom>
        </p:spPr>
      </p:pic>
      <p:pic>
        <p:nvPicPr>
          <p:cNvPr id="435" name="Picture 434" descr="image.png"/>
          <p:cNvPicPr>
            <a:picLocks noChangeAspect="1"/>
          </p:cNvPicPr>
          <p:nvPr/>
        </p:nvPicPr>
        <p:blipFill>
          <a:blip r:embed="rId10"/>
          <a:stretch>
            <a:fillRect/>
          </a:stretch>
        </p:blipFill>
        <p:spPr>
          <a:xfrm>
            <a:off x="1314100" y="2768344"/>
            <a:ext cx="431800" cy="431800"/>
          </a:xfrm>
          <a:prstGeom prst="rect">
            <a:avLst/>
          </a:prstGeom>
        </p:spPr>
      </p:pic>
      <p:pic>
        <p:nvPicPr>
          <p:cNvPr id="436" name="Picture 435" descr="image.png"/>
          <p:cNvPicPr>
            <a:picLocks noChangeAspect="1"/>
          </p:cNvPicPr>
          <p:nvPr/>
        </p:nvPicPr>
        <p:blipFill>
          <a:blip r:embed="rId11"/>
          <a:stretch>
            <a:fillRect/>
          </a:stretch>
        </p:blipFill>
        <p:spPr>
          <a:xfrm>
            <a:off x="2164039" y="2803576"/>
            <a:ext cx="977900" cy="355600"/>
          </a:xfrm>
          <a:prstGeom prst="rect">
            <a:avLst/>
          </a:prstGeom>
        </p:spPr>
      </p:pic>
      <p:pic>
        <p:nvPicPr>
          <p:cNvPr id="437" name="Picture 436" descr="image.png"/>
          <p:cNvPicPr>
            <a:picLocks noChangeAspect="1"/>
          </p:cNvPicPr>
          <p:nvPr/>
        </p:nvPicPr>
        <p:blipFill>
          <a:blip r:embed="rId12"/>
          <a:stretch>
            <a:fillRect/>
          </a:stretch>
        </p:blipFill>
        <p:spPr>
          <a:xfrm>
            <a:off x="3517089" y="2772838"/>
            <a:ext cx="431800" cy="431800"/>
          </a:xfrm>
          <a:prstGeom prst="rect">
            <a:avLst/>
          </a:prstGeom>
        </p:spPr>
      </p:pic>
      <p:pic>
        <p:nvPicPr>
          <p:cNvPr id="438" name="Picture 437" descr="image.png"/>
          <p:cNvPicPr>
            <a:picLocks noChangeAspect="1"/>
          </p:cNvPicPr>
          <p:nvPr/>
        </p:nvPicPr>
        <p:blipFill>
          <a:blip r:embed="rId13"/>
          <a:stretch>
            <a:fillRect/>
          </a:stretch>
        </p:blipFill>
        <p:spPr>
          <a:xfrm>
            <a:off x="4554100" y="2768344"/>
            <a:ext cx="431800" cy="431800"/>
          </a:xfrm>
          <a:prstGeom prst="rect">
            <a:avLst/>
          </a:prstGeom>
        </p:spPr>
      </p:pic>
      <p:pic>
        <p:nvPicPr>
          <p:cNvPr id="439" name="Picture 438" descr="image.png"/>
          <p:cNvPicPr>
            <a:picLocks noChangeAspect="1"/>
          </p:cNvPicPr>
          <p:nvPr/>
        </p:nvPicPr>
        <p:blipFill>
          <a:blip r:embed="rId3"/>
          <a:stretch>
            <a:fillRect/>
          </a:stretch>
        </p:blipFill>
        <p:spPr>
          <a:xfrm>
            <a:off x="7038200" y="2804344"/>
            <a:ext cx="863600" cy="431800"/>
          </a:xfrm>
          <a:prstGeom prst="rect">
            <a:avLst/>
          </a:prstGeom>
        </p:spPr>
      </p:pic>
      <p:pic>
        <p:nvPicPr>
          <p:cNvPr id="440" name="Picture 439" descr="image.png"/>
          <p:cNvPicPr>
            <a:picLocks noChangeAspect="1"/>
          </p:cNvPicPr>
          <p:nvPr/>
        </p:nvPicPr>
        <p:blipFill>
          <a:blip r:embed="rId14"/>
          <a:stretch>
            <a:fillRect/>
          </a:stretch>
        </p:blipFill>
        <p:spPr>
          <a:xfrm>
            <a:off x="8334100" y="2804344"/>
            <a:ext cx="431800" cy="431800"/>
          </a:xfrm>
          <a:prstGeom prst="rect">
            <a:avLst/>
          </a:prstGeom>
        </p:spPr>
      </p:pic>
      <p:pic>
        <p:nvPicPr>
          <p:cNvPr id="441" name="Picture 440" descr="image.png"/>
          <p:cNvPicPr>
            <a:picLocks noChangeAspect="1"/>
          </p:cNvPicPr>
          <p:nvPr/>
        </p:nvPicPr>
        <p:blipFill>
          <a:blip r:embed="rId15"/>
          <a:stretch>
            <a:fillRect/>
          </a:stretch>
        </p:blipFill>
        <p:spPr>
          <a:xfrm>
            <a:off x="9414100" y="2804344"/>
            <a:ext cx="431800" cy="431800"/>
          </a:xfrm>
          <a:prstGeom prst="rect">
            <a:avLst/>
          </a:prstGeom>
        </p:spPr>
      </p:pic>
      <p:pic>
        <p:nvPicPr>
          <p:cNvPr id="442" name="Picture 441" descr="image.png"/>
          <p:cNvPicPr>
            <a:picLocks noChangeAspect="1"/>
          </p:cNvPicPr>
          <p:nvPr/>
        </p:nvPicPr>
        <p:blipFill>
          <a:blip r:embed="rId16"/>
          <a:stretch>
            <a:fillRect/>
          </a:stretch>
        </p:blipFill>
        <p:spPr>
          <a:xfrm>
            <a:off x="10494100" y="2804344"/>
            <a:ext cx="431800" cy="431800"/>
          </a:xfrm>
          <a:prstGeom prst="rect">
            <a:avLst/>
          </a:prstGeom>
        </p:spPr>
      </p:pic>
      <p:pic>
        <p:nvPicPr>
          <p:cNvPr id="443" name="Picture 442" descr="image.png"/>
          <p:cNvPicPr>
            <a:picLocks noChangeAspect="1"/>
          </p:cNvPicPr>
          <p:nvPr/>
        </p:nvPicPr>
        <p:blipFill>
          <a:blip r:embed="rId17"/>
          <a:stretch>
            <a:fillRect/>
          </a:stretch>
        </p:blipFill>
        <p:spPr>
          <a:xfrm>
            <a:off x="1314100" y="4208344"/>
            <a:ext cx="431800" cy="431800"/>
          </a:xfrm>
          <a:prstGeom prst="rect">
            <a:avLst/>
          </a:prstGeom>
        </p:spPr>
      </p:pic>
      <p:pic>
        <p:nvPicPr>
          <p:cNvPr id="444" name="Picture 443" descr="image.png"/>
          <p:cNvPicPr>
            <a:picLocks noChangeAspect="1"/>
          </p:cNvPicPr>
          <p:nvPr/>
        </p:nvPicPr>
        <p:blipFill>
          <a:blip r:embed="rId18"/>
          <a:stretch>
            <a:fillRect/>
          </a:stretch>
        </p:blipFill>
        <p:spPr>
          <a:xfrm>
            <a:off x="2394100" y="4208344"/>
            <a:ext cx="431800" cy="431800"/>
          </a:xfrm>
          <a:prstGeom prst="rect">
            <a:avLst/>
          </a:prstGeom>
        </p:spPr>
      </p:pic>
      <p:pic>
        <p:nvPicPr>
          <p:cNvPr id="445" name="Picture 444" descr="image.png"/>
          <p:cNvPicPr>
            <a:picLocks noChangeAspect="1"/>
          </p:cNvPicPr>
          <p:nvPr/>
        </p:nvPicPr>
        <p:blipFill>
          <a:blip r:embed="rId19"/>
          <a:stretch>
            <a:fillRect/>
          </a:stretch>
        </p:blipFill>
        <p:spPr>
          <a:xfrm>
            <a:off x="3245500" y="4265494"/>
            <a:ext cx="889000" cy="317500"/>
          </a:xfrm>
          <a:prstGeom prst="rect">
            <a:avLst/>
          </a:prstGeom>
        </p:spPr>
      </p:pic>
      <p:pic>
        <p:nvPicPr>
          <p:cNvPr id="446" name="Picture 445" descr="image.png"/>
          <p:cNvPicPr>
            <a:picLocks noChangeAspect="1"/>
          </p:cNvPicPr>
          <p:nvPr/>
        </p:nvPicPr>
        <p:blipFill>
          <a:blip r:embed="rId15"/>
          <a:stretch>
            <a:fillRect/>
          </a:stretch>
        </p:blipFill>
        <p:spPr>
          <a:xfrm>
            <a:off x="4554100" y="4208344"/>
            <a:ext cx="431800" cy="431800"/>
          </a:xfrm>
          <a:prstGeom prst="rect">
            <a:avLst/>
          </a:prstGeom>
        </p:spPr>
      </p:pic>
      <p:pic>
        <p:nvPicPr>
          <p:cNvPr id="447" name="Picture 446" descr="image.png"/>
          <p:cNvPicPr>
            <a:picLocks noChangeAspect="1"/>
          </p:cNvPicPr>
          <p:nvPr/>
        </p:nvPicPr>
        <p:blipFill>
          <a:blip r:embed="rId20"/>
          <a:stretch>
            <a:fillRect/>
          </a:stretch>
        </p:blipFill>
        <p:spPr>
          <a:xfrm>
            <a:off x="1256950" y="5648344"/>
            <a:ext cx="546100" cy="431800"/>
          </a:xfrm>
          <a:prstGeom prst="rect">
            <a:avLst/>
          </a:prstGeom>
        </p:spPr>
      </p:pic>
      <p:pic>
        <p:nvPicPr>
          <p:cNvPr id="448" name="Picture 447" descr="image.png"/>
          <p:cNvPicPr>
            <a:picLocks noChangeAspect="1"/>
          </p:cNvPicPr>
          <p:nvPr/>
        </p:nvPicPr>
        <p:blipFill>
          <a:blip r:embed="rId21"/>
          <a:stretch>
            <a:fillRect/>
          </a:stretch>
        </p:blipFill>
        <p:spPr>
          <a:xfrm>
            <a:off x="2394100" y="5648344"/>
            <a:ext cx="431800" cy="431800"/>
          </a:xfrm>
          <a:prstGeom prst="rect">
            <a:avLst/>
          </a:prstGeom>
        </p:spPr>
      </p:pic>
      <p:pic>
        <p:nvPicPr>
          <p:cNvPr id="449" name="Picture 448" descr="image.png"/>
          <p:cNvPicPr>
            <a:picLocks noChangeAspect="1"/>
          </p:cNvPicPr>
          <p:nvPr/>
        </p:nvPicPr>
        <p:blipFill>
          <a:blip r:embed="rId22"/>
          <a:stretch>
            <a:fillRect/>
          </a:stretch>
        </p:blipFill>
        <p:spPr>
          <a:xfrm>
            <a:off x="3467750" y="5648344"/>
            <a:ext cx="444500" cy="431800"/>
          </a:xfrm>
          <a:prstGeom prst="rect">
            <a:avLst/>
          </a:prstGeom>
        </p:spPr>
      </p:pic>
      <p:pic>
        <p:nvPicPr>
          <p:cNvPr id="450" name="Picture 449" descr="image.png"/>
          <p:cNvPicPr>
            <a:picLocks noChangeAspect="1"/>
          </p:cNvPicPr>
          <p:nvPr/>
        </p:nvPicPr>
        <p:blipFill>
          <a:blip r:embed="rId23"/>
          <a:stretch>
            <a:fillRect/>
          </a:stretch>
        </p:blipFill>
        <p:spPr>
          <a:xfrm>
            <a:off x="7317600" y="4307844"/>
            <a:ext cx="304800" cy="304800"/>
          </a:xfrm>
          <a:prstGeom prst="rect">
            <a:avLst/>
          </a:prstGeom>
        </p:spPr>
      </p:pic>
      <p:pic>
        <p:nvPicPr>
          <p:cNvPr id="451" name="Picture 450" descr="image.png"/>
          <p:cNvPicPr>
            <a:picLocks noChangeAspect="1"/>
          </p:cNvPicPr>
          <p:nvPr/>
        </p:nvPicPr>
        <p:blipFill>
          <a:blip r:embed="rId24"/>
          <a:stretch>
            <a:fillRect/>
          </a:stretch>
        </p:blipFill>
        <p:spPr>
          <a:xfrm>
            <a:off x="7254100" y="5648344"/>
            <a:ext cx="431800" cy="431800"/>
          </a:xfrm>
          <a:prstGeom prst="rect">
            <a:avLst/>
          </a:prstGeom>
        </p:spPr>
      </p:pic>
      <p:pic>
        <p:nvPicPr>
          <p:cNvPr id="452" name="Picture 451" descr="image.png"/>
          <p:cNvPicPr>
            <a:picLocks noChangeAspect="1"/>
          </p:cNvPicPr>
          <p:nvPr/>
        </p:nvPicPr>
        <p:blipFill>
          <a:blip r:embed="rId25"/>
          <a:stretch>
            <a:fillRect/>
          </a:stretch>
        </p:blipFill>
        <p:spPr>
          <a:xfrm>
            <a:off x="8124550" y="5648344"/>
            <a:ext cx="850900" cy="431800"/>
          </a:xfrm>
          <a:prstGeom prst="rect">
            <a:avLst/>
          </a:prstGeom>
        </p:spPr>
      </p:pic>
      <p:pic>
        <p:nvPicPr>
          <p:cNvPr id="453" name="Picture 452" descr="image.png"/>
          <p:cNvPicPr>
            <a:picLocks noChangeAspect="1"/>
          </p:cNvPicPr>
          <p:nvPr/>
        </p:nvPicPr>
        <p:blipFill>
          <a:blip r:embed="rId26"/>
          <a:stretch>
            <a:fillRect/>
          </a:stretch>
        </p:blipFill>
        <p:spPr>
          <a:xfrm>
            <a:off x="9185500" y="5781694"/>
            <a:ext cx="889000" cy="165100"/>
          </a:xfrm>
          <a:prstGeom prst="rect">
            <a:avLst/>
          </a:prstGeom>
        </p:spPr>
      </p:pic>
      <p:pic>
        <p:nvPicPr>
          <p:cNvPr id="454" name="Picture 453" descr="image.png"/>
          <p:cNvPicPr>
            <a:picLocks noChangeAspect="1"/>
          </p:cNvPicPr>
          <p:nvPr/>
        </p:nvPicPr>
        <p:blipFill>
          <a:blip r:embed="rId27"/>
          <a:stretch>
            <a:fillRect/>
          </a:stretch>
        </p:blipFill>
        <p:spPr>
          <a:xfrm>
            <a:off x="10513150" y="5711844"/>
            <a:ext cx="393700" cy="304800"/>
          </a:xfrm>
          <a:prstGeom prst="rect">
            <a:avLst/>
          </a:prstGeom>
        </p:spPr>
      </p:pic>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Customer Service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Ada</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Amazon SQS</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Knowledge Cloud</a:t>
            </a: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Sitecore</a:t>
            </a: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Database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GraphQL</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InterSystems Cache</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SQL Developer</a:t>
            </a: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Amazon DynamoDB</a:t>
            </a: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Data Center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Nlyte</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Data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Azure Site Recovery</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Commvault Cloud</a:t>
            </a: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Flow Software</a:t>
            </a: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Google Cloud Storage Transfer Service</a:t>
            </a: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Design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Adobe After Effects</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Adobe Creative Suite</a:t>
            </a: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Adobe Photoshop</a:t>
            </a: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Adobe Premiere</a:t>
            </a: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E-Commerce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2Captcha</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Aria Systems</a:t>
            </a: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Downstream</a:t>
            </a: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EKM</a:t>
            </a: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DevOps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Grafana</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Nexus Repository Manager</a:t>
            </a: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Review Assistant</a:t>
            </a: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SonarQube</a:t>
            </a: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Education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Assess.ai</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Pluralsight</a:t>
            </a: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General Assembly</a:t>
            </a: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ServiceSkills</a:t>
            </a: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085500" y="1440544"/>
            <a:ext cx="889000" cy="279400"/>
          </a:xfrm>
          <a:prstGeom prst="rect">
            <a:avLst/>
          </a:prstGeom>
        </p:spPr>
      </p:pic>
      <p:pic>
        <p:nvPicPr>
          <p:cNvPr id="428" name="Picture 427" descr="image.png"/>
          <p:cNvPicPr>
            <a:picLocks noChangeAspect="1"/>
          </p:cNvPicPr>
          <p:nvPr/>
        </p:nvPicPr>
        <p:blipFill>
          <a:blip r:embed="rId3"/>
          <a:stretch>
            <a:fillRect/>
          </a:stretch>
        </p:blipFill>
        <p:spPr>
          <a:xfrm>
            <a:off x="2394100" y="1364344"/>
            <a:ext cx="431800" cy="431800"/>
          </a:xfrm>
          <a:prstGeom prst="rect">
            <a:avLst/>
          </a:prstGeom>
        </p:spPr>
      </p:pic>
      <p:pic>
        <p:nvPicPr>
          <p:cNvPr id="429" name="Picture 428" descr="image.png"/>
          <p:cNvPicPr>
            <a:picLocks noChangeAspect="1"/>
          </p:cNvPicPr>
          <p:nvPr/>
        </p:nvPicPr>
        <p:blipFill>
          <a:blip r:embed="rId4"/>
          <a:stretch>
            <a:fillRect/>
          </a:stretch>
        </p:blipFill>
        <p:spPr>
          <a:xfrm>
            <a:off x="3245500" y="1484994"/>
            <a:ext cx="889000" cy="190500"/>
          </a:xfrm>
          <a:prstGeom prst="rect">
            <a:avLst/>
          </a:prstGeom>
        </p:spPr>
      </p:pic>
      <p:pic>
        <p:nvPicPr>
          <p:cNvPr id="430" name="Picture 429" descr="image.png"/>
          <p:cNvPicPr>
            <a:picLocks noChangeAspect="1"/>
          </p:cNvPicPr>
          <p:nvPr/>
        </p:nvPicPr>
        <p:blipFill>
          <a:blip r:embed="rId5"/>
          <a:stretch>
            <a:fillRect/>
          </a:stretch>
        </p:blipFill>
        <p:spPr>
          <a:xfrm>
            <a:off x="4554100" y="1364344"/>
            <a:ext cx="431800" cy="431800"/>
          </a:xfrm>
          <a:prstGeom prst="rect">
            <a:avLst/>
          </a:prstGeom>
        </p:spPr>
      </p:pic>
      <p:pic>
        <p:nvPicPr>
          <p:cNvPr id="431" name="Picture 430" descr="image.png"/>
          <p:cNvPicPr>
            <a:picLocks noChangeAspect="1"/>
          </p:cNvPicPr>
          <p:nvPr/>
        </p:nvPicPr>
        <p:blipFill>
          <a:blip r:embed="rId6"/>
          <a:stretch>
            <a:fillRect/>
          </a:stretch>
        </p:blipFill>
        <p:spPr>
          <a:xfrm>
            <a:off x="7254100" y="1364344"/>
            <a:ext cx="431800" cy="431800"/>
          </a:xfrm>
          <a:prstGeom prst="rect">
            <a:avLst/>
          </a:prstGeom>
        </p:spPr>
      </p:pic>
      <p:pic>
        <p:nvPicPr>
          <p:cNvPr id="432" name="Picture 431" descr="image.png"/>
          <p:cNvPicPr>
            <a:picLocks noChangeAspect="1"/>
          </p:cNvPicPr>
          <p:nvPr/>
        </p:nvPicPr>
        <p:blipFill>
          <a:blip r:embed="rId7"/>
          <a:stretch>
            <a:fillRect/>
          </a:stretch>
        </p:blipFill>
        <p:spPr>
          <a:xfrm>
            <a:off x="8334100" y="1364344"/>
            <a:ext cx="431800" cy="431800"/>
          </a:xfrm>
          <a:prstGeom prst="rect">
            <a:avLst/>
          </a:prstGeom>
        </p:spPr>
      </p:pic>
      <p:pic>
        <p:nvPicPr>
          <p:cNvPr id="433" name="Picture 432" descr="image.png"/>
          <p:cNvPicPr>
            <a:picLocks noChangeAspect="1"/>
          </p:cNvPicPr>
          <p:nvPr/>
        </p:nvPicPr>
        <p:blipFill>
          <a:blip r:embed="rId8"/>
          <a:stretch>
            <a:fillRect/>
          </a:stretch>
        </p:blipFill>
        <p:spPr>
          <a:xfrm>
            <a:off x="9414100" y="1363901"/>
            <a:ext cx="431800" cy="431800"/>
          </a:xfrm>
          <a:prstGeom prst="rect">
            <a:avLst/>
          </a:prstGeom>
        </p:spPr>
      </p:pic>
      <p:pic>
        <p:nvPicPr>
          <p:cNvPr id="434" name="Picture 433" descr="image.png"/>
          <p:cNvPicPr>
            <a:picLocks noChangeAspect="1"/>
          </p:cNvPicPr>
          <p:nvPr/>
        </p:nvPicPr>
        <p:blipFill>
          <a:blip r:embed="rId9"/>
          <a:stretch>
            <a:fillRect/>
          </a:stretch>
        </p:blipFill>
        <p:spPr>
          <a:xfrm>
            <a:off x="10462350" y="1364344"/>
            <a:ext cx="495300" cy="431800"/>
          </a:xfrm>
          <a:prstGeom prst="rect">
            <a:avLst/>
          </a:prstGeom>
        </p:spPr>
      </p:pic>
      <p:pic>
        <p:nvPicPr>
          <p:cNvPr id="435" name="Picture 434" descr="image.png"/>
          <p:cNvPicPr>
            <a:picLocks noChangeAspect="1"/>
          </p:cNvPicPr>
          <p:nvPr/>
        </p:nvPicPr>
        <p:blipFill>
          <a:blip r:embed="rId10"/>
          <a:stretch>
            <a:fillRect/>
          </a:stretch>
        </p:blipFill>
        <p:spPr>
          <a:xfrm>
            <a:off x="1085500" y="2908044"/>
            <a:ext cx="889000" cy="152400"/>
          </a:xfrm>
          <a:prstGeom prst="rect">
            <a:avLst/>
          </a:prstGeom>
        </p:spPr>
      </p:pic>
      <p:pic>
        <p:nvPicPr>
          <p:cNvPr id="436" name="Picture 435" descr="image.png"/>
          <p:cNvPicPr>
            <a:picLocks noChangeAspect="1"/>
          </p:cNvPicPr>
          <p:nvPr/>
        </p:nvPicPr>
        <p:blipFill>
          <a:blip r:embed="rId11"/>
          <a:stretch>
            <a:fillRect/>
          </a:stretch>
        </p:blipFill>
        <p:spPr>
          <a:xfrm>
            <a:off x="7063600" y="2804344"/>
            <a:ext cx="812800" cy="431800"/>
          </a:xfrm>
          <a:prstGeom prst="rect">
            <a:avLst/>
          </a:prstGeom>
        </p:spPr>
      </p:pic>
      <p:pic>
        <p:nvPicPr>
          <p:cNvPr id="437" name="Picture 436" descr="image.png"/>
          <p:cNvPicPr>
            <a:picLocks noChangeAspect="1"/>
          </p:cNvPicPr>
          <p:nvPr/>
        </p:nvPicPr>
        <p:blipFill>
          <a:blip r:embed="rId12"/>
          <a:stretch>
            <a:fillRect/>
          </a:stretch>
        </p:blipFill>
        <p:spPr>
          <a:xfrm>
            <a:off x="8105500" y="2804344"/>
            <a:ext cx="889000" cy="431800"/>
          </a:xfrm>
          <a:prstGeom prst="rect">
            <a:avLst/>
          </a:prstGeom>
        </p:spPr>
      </p:pic>
      <p:pic>
        <p:nvPicPr>
          <p:cNvPr id="438" name="Picture 437" descr="image.png"/>
          <p:cNvPicPr>
            <a:picLocks noChangeAspect="1"/>
          </p:cNvPicPr>
          <p:nvPr/>
        </p:nvPicPr>
        <p:blipFill>
          <a:blip r:embed="rId13"/>
          <a:stretch>
            <a:fillRect/>
          </a:stretch>
        </p:blipFill>
        <p:spPr>
          <a:xfrm>
            <a:off x="9185500" y="2937694"/>
            <a:ext cx="889000" cy="165100"/>
          </a:xfrm>
          <a:prstGeom prst="rect">
            <a:avLst/>
          </a:prstGeom>
        </p:spPr>
      </p:pic>
      <p:pic>
        <p:nvPicPr>
          <p:cNvPr id="439" name="Picture 438" descr="image.png"/>
          <p:cNvPicPr>
            <a:picLocks noChangeAspect="1"/>
          </p:cNvPicPr>
          <p:nvPr/>
        </p:nvPicPr>
        <p:blipFill>
          <a:blip r:embed="rId14"/>
          <a:stretch>
            <a:fillRect/>
          </a:stretch>
        </p:blipFill>
        <p:spPr>
          <a:xfrm>
            <a:off x="10494100" y="2804344"/>
            <a:ext cx="431800" cy="431800"/>
          </a:xfrm>
          <a:prstGeom prst="rect">
            <a:avLst/>
          </a:prstGeom>
        </p:spPr>
      </p:pic>
      <p:pic>
        <p:nvPicPr>
          <p:cNvPr id="440" name="Picture 439" descr="image.png"/>
          <p:cNvPicPr>
            <a:picLocks noChangeAspect="1"/>
          </p:cNvPicPr>
          <p:nvPr/>
        </p:nvPicPr>
        <p:blipFill>
          <a:blip r:embed="rId15"/>
          <a:stretch>
            <a:fillRect/>
          </a:stretch>
        </p:blipFill>
        <p:spPr>
          <a:xfrm>
            <a:off x="1085500" y="4309944"/>
            <a:ext cx="889000" cy="228600"/>
          </a:xfrm>
          <a:prstGeom prst="rect">
            <a:avLst/>
          </a:prstGeom>
        </p:spPr>
      </p:pic>
      <p:pic>
        <p:nvPicPr>
          <p:cNvPr id="441" name="Picture 440" descr="image.png"/>
          <p:cNvPicPr>
            <a:picLocks noChangeAspect="1"/>
          </p:cNvPicPr>
          <p:nvPr/>
        </p:nvPicPr>
        <p:blipFill>
          <a:blip r:embed="rId16"/>
          <a:stretch>
            <a:fillRect/>
          </a:stretch>
        </p:blipFill>
        <p:spPr>
          <a:xfrm>
            <a:off x="2394100" y="4208344"/>
            <a:ext cx="431800" cy="431800"/>
          </a:xfrm>
          <a:prstGeom prst="rect">
            <a:avLst/>
          </a:prstGeom>
        </p:spPr>
      </p:pic>
      <p:pic>
        <p:nvPicPr>
          <p:cNvPr id="442" name="Picture 441" descr="image.png"/>
          <p:cNvPicPr>
            <a:picLocks noChangeAspect="1"/>
          </p:cNvPicPr>
          <p:nvPr/>
        </p:nvPicPr>
        <p:blipFill>
          <a:blip r:embed="rId15"/>
          <a:stretch>
            <a:fillRect/>
          </a:stretch>
        </p:blipFill>
        <p:spPr>
          <a:xfrm>
            <a:off x="3245500" y="4309944"/>
            <a:ext cx="889000" cy="228600"/>
          </a:xfrm>
          <a:prstGeom prst="rect">
            <a:avLst/>
          </a:prstGeom>
        </p:spPr>
      </p:pic>
      <p:pic>
        <p:nvPicPr>
          <p:cNvPr id="443" name="Picture 442" descr="image.png"/>
          <p:cNvPicPr>
            <a:picLocks noChangeAspect="1"/>
          </p:cNvPicPr>
          <p:nvPr/>
        </p:nvPicPr>
        <p:blipFill>
          <a:blip r:embed="rId17"/>
          <a:stretch>
            <a:fillRect/>
          </a:stretch>
        </p:blipFill>
        <p:spPr>
          <a:xfrm>
            <a:off x="4554100" y="4208344"/>
            <a:ext cx="431800" cy="431800"/>
          </a:xfrm>
          <a:prstGeom prst="rect">
            <a:avLst/>
          </a:prstGeom>
        </p:spPr>
      </p:pic>
      <p:pic>
        <p:nvPicPr>
          <p:cNvPr id="444" name="Picture 443" descr="image.png"/>
          <p:cNvPicPr>
            <a:picLocks noChangeAspect="1"/>
          </p:cNvPicPr>
          <p:nvPr/>
        </p:nvPicPr>
        <p:blipFill>
          <a:blip r:embed="rId18"/>
          <a:stretch>
            <a:fillRect/>
          </a:stretch>
        </p:blipFill>
        <p:spPr>
          <a:xfrm>
            <a:off x="1085500" y="5737244"/>
            <a:ext cx="889000" cy="254000"/>
          </a:xfrm>
          <a:prstGeom prst="rect">
            <a:avLst/>
          </a:prstGeom>
        </p:spPr>
      </p:pic>
      <p:pic>
        <p:nvPicPr>
          <p:cNvPr id="445" name="Picture 444" descr="image.png"/>
          <p:cNvPicPr>
            <a:picLocks noChangeAspect="1"/>
          </p:cNvPicPr>
          <p:nvPr/>
        </p:nvPicPr>
        <p:blipFill>
          <a:blip r:embed="rId19"/>
          <a:stretch>
            <a:fillRect/>
          </a:stretch>
        </p:blipFill>
        <p:spPr>
          <a:xfrm>
            <a:off x="2184550" y="5648344"/>
            <a:ext cx="850900" cy="431800"/>
          </a:xfrm>
          <a:prstGeom prst="rect">
            <a:avLst/>
          </a:prstGeom>
        </p:spPr>
      </p:pic>
      <p:pic>
        <p:nvPicPr>
          <p:cNvPr id="446" name="Picture 445" descr="image.png"/>
          <p:cNvPicPr>
            <a:picLocks noChangeAspect="1"/>
          </p:cNvPicPr>
          <p:nvPr/>
        </p:nvPicPr>
        <p:blipFill>
          <a:blip r:embed="rId20"/>
          <a:stretch>
            <a:fillRect/>
          </a:stretch>
        </p:blipFill>
        <p:spPr>
          <a:xfrm>
            <a:off x="3474100" y="5648344"/>
            <a:ext cx="431800" cy="431800"/>
          </a:xfrm>
          <a:prstGeom prst="rect">
            <a:avLst/>
          </a:prstGeom>
        </p:spPr>
      </p:pic>
      <p:pic>
        <p:nvPicPr>
          <p:cNvPr id="447" name="Picture 446" descr="image.png"/>
          <p:cNvPicPr>
            <a:picLocks noChangeAspect="1"/>
          </p:cNvPicPr>
          <p:nvPr/>
        </p:nvPicPr>
        <p:blipFill>
          <a:blip r:embed="rId21"/>
          <a:stretch>
            <a:fillRect/>
          </a:stretch>
        </p:blipFill>
        <p:spPr>
          <a:xfrm>
            <a:off x="4325500" y="5673744"/>
            <a:ext cx="889000" cy="381000"/>
          </a:xfrm>
          <a:prstGeom prst="rect">
            <a:avLst/>
          </a:prstGeom>
        </p:spPr>
      </p:pic>
      <p:pic>
        <p:nvPicPr>
          <p:cNvPr id="448" name="Picture 447" descr="image.png"/>
          <p:cNvPicPr>
            <a:picLocks noChangeAspect="1"/>
          </p:cNvPicPr>
          <p:nvPr/>
        </p:nvPicPr>
        <p:blipFill>
          <a:blip r:embed="rId22"/>
          <a:stretch>
            <a:fillRect/>
          </a:stretch>
        </p:blipFill>
        <p:spPr>
          <a:xfrm>
            <a:off x="7254100" y="4244344"/>
            <a:ext cx="431800" cy="431800"/>
          </a:xfrm>
          <a:prstGeom prst="rect">
            <a:avLst/>
          </a:prstGeom>
        </p:spPr>
      </p:pic>
      <p:pic>
        <p:nvPicPr>
          <p:cNvPr id="449" name="Picture 448" descr="image.png"/>
          <p:cNvPicPr>
            <a:picLocks noChangeAspect="1"/>
          </p:cNvPicPr>
          <p:nvPr/>
        </p:nvPicPr>
        <p:blipFill>
          <a:blip r:embed="rId23"/>
          <a:stretch>
            <a:fillRect/>
          </a:stretch>
        </p:blipFill>
        <p:spPr>
          <a:xfrm>
            <a:off x="8105500" y="4384044"/>
            <a:ext cx="889000" cy="152400"/>
          </a:xfrm>
          <a:prstGeom prst="rect">
            <a:avLst/>
          </a:prstGeom>
        </p:spPr>
      </p:pic>
      <p:pic>
        <p:nvPicPr>
          <p:cNvPr id="450" name="Picture 449" descr="image.png"/>
          <p:cNvPicPr>
            <a:picLocks noChangeAspect="1"/>
          </p:cNvPicPr>
          <p:nvPr/>
        </p:nvPicPr>
        <p:blipFill>
          <a:blip r:embed="rId24"/>
          <a:stretch>
            <a:fillRect/>
          </a:stretch>
        </p:blipFill>
        <p:spPr>
          <a:xfrm>
            <a:off x="9414100" y="4244344"/>
            <a:ext cx="431800" cy="431800"/>
          </a:xfrm>
          <a:prstGeom prst="rect">
            <a:avLst/>
          </a:prstGeom>
        </p:spPr>
      </p:pic>
      <p:pic>
        <p:nvPicPr>
          <p:cNvPr id="451" name="Picture 450" descr="image.png"/>
          <p:cNvPicPr>
            <a:picLocks noChangeAspect="1"/>
          </p:cNvPicPr>
          <p:nvPr/>
        </p:nvPicPr>
        <p:blipFill>
          <a:blip r:embed="rId25"/>
          <a:stretch>
            <a:fillRect/>
          </a:stretch>
        </p:blipFill>
        <p:spPr>
          <a:xfrm>
            <a:off x="10265500" y="4326894"/>
            <a:ext cx="889000" cy="266700"/>
          </a:xfrm>
          <a:prstGeom prst="rect">
            <a:avLst/>
          </a:prstGeom>
        </p:spPr>
      </p:pic>
      <p:pic>
        <p:nvPicPr>
          <p:cNvPr id="452" name="Picture 451" descr="image.png"/>
          <p:cNvPicPr>
            <a:picLocks noChangeAspect="1"/>
          </p:cNvPicPr>
          <p:nvPr/>
        </p:nvPicPr>
        <p:blipFill>
          <a:blip r:embed="rId26"/>
          <a:stretch>
            <a:fillRect/>
          </a:stretch>
        </p:blipFill>
        <p:spPr>
          <a:xfrm>
            <a:off x="7254100" y="5648344"/>
            <a:ext cx="431800" cy="431800"/>
          </a:xfrm>
          <a:prstGeom prst="rect">
            <a:avLst/>
          </a:prstGeom>
        </p:spPr>
      </p:pic>
      <p:pic>
        <p:nvPicPr>
          <p:cNvPr id="453" name="Picture 452" descr="image.png"/>
          <p:cNvPicPr>
            <a:picLocks noChangeAspect="1"/>
          </p:cNvPicPr>
          <p:nvPr/>
        </p:nvPicPr>
        <p:blipFill>
          <a:blip r:embed="rId27"/>
          <a:stretch>
            <a:fillRect/>
          </a:stretch>
        </p:blipFill>
        <p:spPr>
          <a:xfrm>
            <a:off x="8105500" y="5762644"/>
            <a:ext cx="889000" cy="203200"/>
          </a:xfrm>
          <a:prstGeom prst="rect">
            <a:avLst/>
          </a:prstGeom>
        </p:spPr>
      </p:pic>
      <p:pic>
        <p:nvPicPr>
          <p:cNvPr id="454" name="Picture 453" descr="image.png"/>
          <p:cNvPicPr>
            <a:picLocks noChangeAspect="1"/>
          </p:cNvPicPr>
          <p:nvPr/>
        </p:nvPicPr>
        <p:blipFill>
          <a:blip r:embed="rId28"/>
          <a:stretch>
            <a:fillRect/>
          </a:stretch>
        </p:blipFill>
        <p:spPr>
          <a:xfrm>
            <a:off x="9217250" y="5648344"/>
            <a:ext cx="825500" cy="431800"/>
          </a:xfrm>
          <a:prstGeom prst="rect">
            <a:avLst/>
          </a:prstGeom>
        </p:spPr>
      </p:pic>
      <p:pic>
        <p:nvPicPr>
          <p:cNvPr id="455" name="Picture 454" descr="image.png"/>
          <p:cNvPicPr>
            <a:picLocks noChangeAspect="1"/>
          </p:cNvPicPr>
          <p:nvPr/>
        </p:nvPicPr>
        <p:blipFill>
          <a:blip r:embed="rId29"/>
          <a:stretch>
            <a:fillRect/>
          </a:stretch>
        </p:blipFill>
        <p:spPr>
          <a:xfrm>
            <a:off x="10424250" y="5648344"/>
            <a:ext cx="571500" cy="431800"/>
          </a:xfrm>
          <a:prstGeom prst="rect">
            <a:avLst/>
          </a:prstGeom>
        </p:spPr>
      </p:pic>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Enterprise Resource Planning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Apache Velocity</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Enterprise Architect</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MISys</a:t>
            </a: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NetSuite</a:t>
            </a: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Finance &amp; Accounting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ETran</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Fixed Asset Depreciation</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hCentive</a:t>
            </a: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Oracle Essbase</a:t>
            </a: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Financial Services &amp; Insurance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TAMARAC</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Food &amp; Beverage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Computrition</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Generative AI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AWS Bedrock</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ChatGPT</a:t>
            </a: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Develop Diverse</a:t>
            </a: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Governance, Risk &amp; Compliance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Assurance</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RSA Archer</a:t>
            </a: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Source Intelligence</a:t>
            </a: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Geographic Information System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ArcMap</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Manifold System</a:t>
            </a: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Esri ArcGIS</a:t>
            </a: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Maptitude</a:t>
            </a: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Grant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Submittable</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104550" y="1364344"/>
            <a:ext cx="850900" cy="431800"/>
          </a:xfrm>
          <a:prstGeom prst="rect">
            <a:avLst/>
          </a:prstGeom>
        </p:spPr>
      </p:pic>
      <p:pic>
        <p:nvPicPr>
          <p:cNvPr id="428" name="Picture 427" descr="image.png"/>
          <p:cNvPicPr>
            <a:picLocks noChangeAspect="1"/>
          </p:cNvPicPr>
          <p:nvPr/>
        </p:nvPicPr>
        <p:blipFill>
          <a:blip r:embed="rId3"/>
          <a:stretch>
            <a:fillRect/>
          </a:stretch>
        </p:blipFill>
        <p:spPr>
          <a:xfrm>
            <a:off x="2394100" y="1364344"/>
            <a:ext cx="431800" cy="431800"/>
          </a:xfrm>
          <a:prstGeom prst="rect">
            <a:avLst/>
          </a:prstGeom>
        </p:spPr>
      </p:pic>
      <p:pic>
        <p:nvPicPr>
          <p:cNvPr id="429" name="Picture 428" descr="image.png"/>
          <p:cNvPicPr>
            <a:picLocks noChangeAspect="1"/>
          </p:cNvPicPr>
          <p:nvPr/>
        </p:nvPicPr>
        <p:blipFill>
          <a:blip r:embed="rId4"/>
          <a:stretch>
            <a:fillRect/>
          </a:stretch>
        </p:blipFill>
        <p:spPr>
          <a:xfrm>
            <a:off x="3474100" y="1364344"/>
            <a:ext cx="431800" cy="431800"/>
          </a:xfrm>
          <a:prstGeom prst="rect">
            <a:avLst/>
          </a:prstGeom>
        </p:spPr>
      </p:pic>
      <p:pic>
        <p:nvPicPr>
          <p:cNvPr id="430" name="Picture 429" descr="image.png"/>
          <p:cNvPicPr>
            <a:picLocks noChangeAspect="1"/>
          </p:cNvPicPr>
          <p:nvPr/>
        </p:nvPicPr>
        <p:blipFill>
          <a:blip r:embed="rId5"/>
          <a:stretch>
            <a:fillRect/>
          </a:stretch>
        </p:blipFill>
        <p:spPr>
          <a:xfrm>
            <a:off x="4554100" y="1364344"/>
            <a:ext cx="431800" cy="431800"/>
          </a:xfrm>
          <a:prstGeom prst="rect">
            <a:avLst/>
          </a:prstGeom>
        </p:spPr>
      </p:pic>
      <p:pic>
        <p:nvPicPr>
          <p:cNvPr id="431" name="Picture 430" descr="image.png"/>
          <p:cNvPicPr>
            <a:picLocks noChangeAspect="1"/>
          </p:cNvPicPr>
          <p:nvPr/>
        </p:nvPicPr>
        <p:blipFill>
          <a:blip r:embed="rId6"/>
          <a:stretch>
            <a:fillRect/>
          </a:stretch>
        </p:blipFill>
        <p:spPr>
          <a:xfrm>
            <a:off x="7025500" y="1491344"/>
            <a:ext cx="889000" cy="177800"/>
          </a:xfrm>
          <a:prstGeom prst="rect">
            <a:avLst/>
          </a:prstGeom>
        </p:spPr>
      </p:pic>
      <p:pic>
        <p:nvPicPr>
          <p:cNvPr id="432" name="Picture 431" descr="image.png"/>
          <p:cNvPicPr>
            <a:picLocks noChangeAspect="1"/>
          </p:cNvPicPr>
          <p:nvPr/>
        </p:nvPicPr>
        <p:blipFill>
          <a:blip r:embed="rId7"/>
          <a:stretch>
            <a:fillRect/>
          </a:stretch>
        </p:blipFill>
        <p:spPr>
          <a:xfrm>
            <a:off x="8334100" y="1364344"/>
            <a:ext cx="431800" cy="431800"/>
          </a:xfrm>
          <a:prstGeom prst="rect">
            <a:avLst/>
          </a:prstGeom>
        </p:spPr>
      </p:pic>
      <p:pic>
        <p:nvPicPr>
          <p:cNvPr id="433" name="Picture 432" descr="image.png"/>
          <p:cNvPicPr>
            <a:picLocks noChangeAspect="1"/>
          </p:cNvPicPr>
          <p:nvPr/>
        </p:nvPicPr>
        <p:blipFill>
          <a:blip r:embed="rId8"/>
          <a:stretch>
            <a:fillRect/>
          </a:stretch>
        </p:blipFill>
        <p:spPr>
          <a:xfrm>
            <a:off x="9185500" y="1440101"/>
            <a:ext cx="889000" cy="279400"/>
          </a:xfrm>
          <a:prstGeom prst="rect">
            <a:avLst/>
          </a:prstGeom>
        </p:spPr>
      </p:pic>
      <p:pic>
        <p:nvPicPr>
          <p:cNvPr id="434" name="Picture 433" descr="image.png"/>
          <p:cNvPicPr>
            <a:picLocks noChangeAspect="1"/>
          </p:cNvPicPr>
          <p:nvPr/>
        </p:nvPicPr>
        <p:blipFill>
          <a:blip r:embed="rId9"/>
          <a:stretch>
            <a:fillRect/>
          </a:stretch>
        </p:blipFill>
        <p:spPr>
          <a:xfrm>
            <a:off x="10475050" y="1364344"/>
            <a:ext cx="469900" cy="431800"/>
          </a:xfrm>
          <a:prstGeom prst="rect">
            <a:avLst/>
          </a:prstGeom>
        </p:spPr>
      </p:pic>
      <p:pic>
        <p:nvPicPr>
          <p:cNvPr id="435" name="Picture 434" descr="image.png"/>
          <p:cNvPicPr>
            <a:picLocks noChangeAspect="1"/>
          </p:cNvPicPr>
          <p:nvPr/>
        </p:nvPicPr>
        <p:blipFill>
          <a:blip r:embed="rId10"/>
          <a:stretch>
            <a:fillRect/>
          </a:stretch>
        </p:blipFill>
        <p:spPr>
          <a:xfrm>
            <a:off x="1314100" y="2768344"/>
            <a:ext cx="431800" cy="431800"/>
          </a:xfrm>
          <a:prstGeom prst="rect">
            <a:avLst/>
          </a:prstGeom>
        </p:spPr>
      </p:pic>
      <p:pic>
        <p:nvPicPr>
          <p:cNvPr id="436" name="Picture 435" descr="image.png"/>
          <p:cNvPicPr>
            <a:picLocks noChangeAspect="1"/>
          </p:cNvPicPr>
          <p:nvPr/>
        </p:nvPicPr>
        <p:blipFill>
          <a:blip r:embed="rId11"/>
          <a:stretch>
            <a:fillRect/>
          </a:stretch>
        </p:blipFill>
        <p:spPr>
          <a:xfrm>
            <a:off x="7254100" y="2804344"/>
            <a:ext cx="431800" cy="431800"/>
          </a:xfrm>
          <a:prstGeom prst="rect">
            <a:avLst/>
          </a:prstGeom>
        </p:spPr>
      </p:pic>
      <p:pic>
        <p:nvPicPr>
          <p:cNvPr id="437" name="Picture 436" descr="image.png"/>
          <p:cNvPicPr>
            <a:picLocks noChangeAspect="1"/>
          </p:cNvPicPr>
          <p:nvPr/>
        </p:nvPicPr>
        <p:blipFill>
          <a:blip r:embed="rId12"/>
          <a:stretch>
            <a:fillRect/>
          </a:stretch>
        </p:blipFill>
        <p:spPr>
          <a:xfrm>
            <a:off x="1314100" y="4208344"/>
            <a:ext cx="431800" cy="431800"/>
          </a:xfrm>
          <a:prstGeom prst="rect">
            <a:avLst/>
          </a:prstGeom>
        </p:spPr>
      </p:pic>
      <p:pic>
        <p:nvPicPr>
          <p:cNvPr id="438" name="Picture 437" descr="image.png"/>
          <p:cNvPicPr>
            <a:picLocks noChangeAspect="1"/>
          </p:cNvPicPr>
          <p:nvPr/>
        </p:nvPicPr>
        <p:blipFill>
          <a:blip r:embed="rId13"/>
          <a:stretch>
            <a:fillRect/>
          </a:stretch>
        </p:blipFill>
        <p:spPr>
          <a:xfrm>
            <a:off x="2229000" y="4208344"/>
            <a:ext cx="762000" cy="431800"/>
          </a:xfrm>
          <a:prstGeom prst="rect">
            <a:avLst/>
          </a:prstGeom>
        </p:spPr>
      </p:pic>
      <p:pic>
        <p:nvPicPr>
          <p:cNvPr id="439" name="Picture 438" descr="image.png"/>
          <p:cNvPicPr>
            <a:picLocks noChangeAspect="1"/>
          </p:cNvPicPr>
          <p:nvPr/>
        </p:nvPicPr>
        <p:blipFill>
          <a:blip r:embed="rId14"/>
          <a:stretch>
            <a:fillRect/>
          </a:stretch>
        </p:blipFill>
        <p:spPr>
          <a:xfrm>
            <a:off x="3474100" y="4208344"/>
            <a:ext cx="431800" cy="431800"/>
          </a:xfrm>
          <a:prstGeom prst="rect">
            <a:avLst/>
          </a:prstGeom>
        </p:spPr>
      </p:pic>
      <p:pic>
        <p:nvPicPr>
          <p:cNvPr id="440" name="Picture 439" descr="image.png"/>
          <p:cNvPicPr>
            <a:picLocks noChangeAspect="1"/>
          </p:cNvPicPr>
          <p:nvPr/>
        </p:nvPicPr>
        <p:blipFill>
          <a:blip r:embed="rId15"/>
          <a:stretch>
            <a:fillRect/>
          </a:stretch>
        </p:blipFill>
        <p:spPr>
          <a:xfrm>
            <a:off x="1377600" y="5711844"/>
            <a:ext cx="304800" cy="304800"/>
          </a:xfrm>
          <a:prstGeom prst="rect">
            <a:avLst/>
          </a:prstGeom>
        </p:spPr>
      </p:pic>
      <p:pic>
        <p:nvPicPr>
          <p:cNvPr id="441" name="Picture 440" descr="image.png"/>
          <p:cNvPicPr>
            <a:picLocks noChangeAspect="1"/>
          </p:cNvPicPr>
          <p:nvPr/>
        </p:nvPicPr>
        <p:blipFill>
          <a:blip r:embed="rId16"/>
          <a:stretch>
            <a:fillRect/>
          </a:stretch>
        </p:blipFill>
        <p:spPr>
          <a:xfrm>
            <a:off x="2254400" y="5648344"/>
            <a:ext cx="711200" cy="431800"/>
          </a:xfrm>
          <a:prstGeom prst="rect">
            <a:avLst/>
          </a:prstGeom>
        </p:spPr>
      </p:pic>
      <p:pic>
        <p:nvPicPr>
          <p:cNvPr id="442" name="Picture 441" descr="image.png"/>
          <p:cNvPicPr>
            <a:picLocks noChangeAspect="1"/>
          </p:cNvPicPr>
          <p:nvPr/>
        </p:nvPicPr>
        <p:blipFill>
          <a:blip r:embed="rId17"/>
          <a:stretch>
            <a:fillRect/>
          </a:stretch>
        </p:blipFill>
        <p:spPr>
          <a:xfrm>
            <a:off x="3245500" y="5692794"/>
            <a:ext cx="889000" cy="342900"/>
          </a:xfrm>
          <a:prstGeom prst="rect">
            <a:avLst/>
          </a:prstGeom>
        </p:spPr>
      </p:pic>
      <p:pic>
        <p:nvPicPr>
          <p:cNvPr id="443" name="Picture 442" descr="image.png"/>
          <p:cNvPicPr>
            <a:picLocks noChangeAspect="1"/>
          </p:cNvPicPr>
          <p:nvPr/>
        </p:nvPicPr>
        <p:blipFill>
          <a:blip r:embed="rId18"/>
          <a:stretch>
            <a:fillRect/>
          </a:stretch>
        </p:blipFill>
        <p:spPr>
          <a:xfrm>
            <a:off x="7254100" y="4244344"/>
            <a:ext cx="431800" cy="431800"/>
          </a:xfrm>
          <a:prstGeom prst="rect">
            <a:avLst/>
          </a:prstGeom>
        </p:spPr>
      </p:pic>
      <p:pic>
        <p:nvPicPr>
          <p:cNvPr id="444" name="Picture 443" descr="image.png"/>
          <p:cNvPicPr>
            <a:picLocks noChangeAspect="1"/>
          </p:cNvPicPr>
          <p:nvPr/>
        </p:nvPicPr>
        <p:blipFill>
          <a:blip r:embed="rId19"/>
          <a:stretch>
            <a:fillRect/>
          </a:stretch>
        </p:blipFill>
        <p:spPr>
          <a:xfrm>
            <a:off x="8105500" y="4333244"/>
            <a:ext cx="889000" cy="254000"/>
          </a:xfrm>
          <a:prstGeom prst="rect">
            <a:avLst/>
          </a:prstGeom>
        </p:spPr>
      </p:pic>
      <p:pic>
        <p:nvPicPr>
          <p:cNvPr id="445" name="Picture 444" descr="image.png"/>
          <p:cNvPicPr>
            <a:picLocks noChangeAspect="1"/>
          </p:cNvPicPr>
          <p:nvPr/>
        </p:nvPicPr>
        <p:blipFill>
          <a:blip r:embed="rId20"/>
          <a:stretch>
            <a:fillRect/>
          </a:stretch>
        </p:blipFill>
        <p:spPr>
          <a:xfrm>
            <a:off x="9414100" y="4244344"/>
            <a:ext cx="431800" cy="431800"/>
          </a:xfrm>
          <a:prstGeom prst="rect">
            <a:avLst/>
          </a:prstGeom>
        </p:spPr>
      </p:pic>
      <p:pic>
        <p:nvPicPr>
          <p:cNvPr id="446" name="Picture 445" descr="image.png"/>
          <p:cNvPicPr>
            <a:picLocks noChangeAspect="1"/>
          </p:cNvPicPr>
          <p:nvPr/>
        </p:nvPicPr>
        <p:blipFill>
          <a:blip r:embed="rId21"/>
          <a:stretch>
            <a:fillRect/>
          </a:stretch>
        </p:blipFill>
        <p:spPr>
          <a:xfrm>
            <a:off x="10494100" y="4244344"/>
            <a:ext cx="431800" cy="431800"/>
          </a:xfrm>
          <a:prstGeom prst="rect">
            <a:avLst/>
          </a:prstGeom>
        </p:spPr>
      </p:pic>
      <p:pic>
        <p:nvPicPr>
          <p:cNvPr id="447" name="Picture 446" descr="image.png"/>
          <p:cNvPicPr>
            <a:picLocks noChangeAspect="1"/>
          </p:cNvPicPr>
          <p:nvPr/>
        </p:nvPicPr>
        <p:blipFill>
          <a:blip r:embed="rId22"/>
          <a:stretch>
            <a:fillRect/>
          </a:stretch>
        </p:blipFill>
        <p:spPr>
          <a:xfrm>
            <a:off x="7254100" y="5648344"/>
            <a:ext cx="431800" cy="431800"/>
          </a:xfrm>
          <a:prstGeom prst="rect">
            <a:avLst/>
          </a:prstGeom>
        </p:spPr>
      </p:pic>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Health Care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AdvancedMD</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Change Healthcare</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ChartWare</a:t>
            </a: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EHR1</a:t>
            </a: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Hosting Providers</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Network Solutions</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OVH</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Amazon CloudFront</a:t>
            </a: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Amazon Route 53</a:t>
            </a: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Human Capital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Compensation Tool</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HR Director</a:t>
            </a: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LinkedIn Recruiter</a:t>
            </a: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Media Partners</a:t>
            </a: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IT Infrastructure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Amazon EC2</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Amazon VPC</a:t>
            </a: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Generation Digital</a:t>
            </a: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Log4j</a:t>
            </a: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IT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AirWatch</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Amazon Simple Notification Service (SNS)</a:t>
            </a: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Cisco Packet Tracer</a:t>
            </a: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IBM InfoSphere Information Analyzer</a:t>
            </a: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Legal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CaseManager</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Laboratory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Orchard Harvest</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SciPy</a:t>
            </a: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imagej</a:t>
            </a: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Covidence</a:t>
            </a: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Life Sciences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IBM Micromedex</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Clindex CDMS/CTMS/EDC</a:t>
            </a: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Clinical Conductor CTMS</a:t>
            </a: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Veeva eTMF</a:t>
            </a: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085500" y="1529444"/>
            <a:ext cx="889000" cy="101600"/>
          </a:xfrm>
          <a:prstGeom prst="rect">
            <a:avLst/>
          </a:prstGeom>
        </p:spPr>
      </p:pic>
      <p:pic>
        <p:nvPicPr>
          <p:cNvPr id="428" name="Picture 427" descr="image.png"/>
          <p:cNvPicPr>
            <a:picLocks noChangeAspect="1"/>
          </p:cNvPicPr>
          <p:nvPr/>
        </p:nvPicPr>
        <p:blipFill>
          <a:blip r:embed="rId3"/>
          <a:stretch>
            <a:fillRect/>
          </a:stretch>
        </p:blipFill>
        <p:spPr>
          <a:xfrm>
            <a:off x="2394100" y="1364344"/>
            <a:ext cx="431800" cy="431800"/>
          </a:xfrm>
          <a:prstGeom prst="rect">
            <a:avLst/>
          </a:prstGeom>
        </p:spPr>
      </p:pic>
      <p:pic>
        <p:nvPicPr>
          <p:cNvPr id="429" name="Picture 428" descr="image.png"/>
          <p:cNvPicPr>
            <a:picLocks noChangeAspect="1"/>
          </p:cNvPicPr>
          <p:nvPr/>
        </p:nvPicPr>
        <p:blipFill>
          <a:blip r:embed="rId4"/>
          <a:stretch>
            <a:fillRect/>
          </a:stretch>
        </p:blipFill>
        <p:spPr>
          <a:xfrm>
            <a:off x="3245500" y="1389744"/>
            <a:ext cx="889000" cy="381000"/>
          </a:xfrm>
          <a:prstGeom prst="rect">
            <a:avLst/>
          </a:prstGeom>
        </p:spPr>
      </p:pic>
      <p:pic>
        <p:nvPicPr>
          <p:cNvPr id="430" name="Picture 429" descr="image.png"/>
          <p:cNvPicPr>
            <a:picLocks noChangeAspect="1"/>
          </p:cNvPicPr>
          <p:nvPr/>
        </p:nvPicPr>
        <p:blipFill>
          <a:blip r:embed="rId5"/>
          <a:stretch>
            <a:fillRect/>
          </a:stretch>
        </p:blipFill>
        <p:spPr>
          <a:xfrm>
            <a:off x="4528700" y="1364344"/>
            <a:ext cx="482600" cy="431800"/>
          </a:xfrm>
          <a:prstGeom prst="rect">
            <a:avLst/>
          </a:prstGeom>
        </p:spPr>
      </p:pic>
      <p:pic>
        <p:nvPicPr>
          <p:cNvPr id="431" name="Picture 430" descr="image.png"/>
          <p:cNvPicPr>
            <a:picLocks noChangeAspect="1"/>
          </p:cNvPicPr>
          <p:nvPr/>
        </p:nvPicPr>
        <p:blipFill>
          <a:blip r:embed="rId6"/>
          <a:stretch>
            <a:fillRect/>
          </a:stretch>
        </p:blipFill>
        <p:spPr>
          <a:xfrm>
            <a:off x="7089000" y="1364344"/>
            <a:ext cx="762000" cy="431800"/>
          </a:xfrm>
          <a:prstGeom prst="rect">
            <a:avLst/>
          </a:prstGeom>
        </p:spPr>
      </p:pic>
      <p:pic>
        <p:nvPicPr>
          <p:cNvPr id="432" name="Picture 431" descr="image.png"/>
          <p:cNvPicPr>
            <a:picLocks noChangeAspect="1"/>
          </p:cNvPicPr>
          <p:nvPr/>
        </p:nvPicPr>
        <p:blipFill>
          <a:blip r:embed="rId7"/>
          <a:stretch>
            <a:fillRect/>
          </a:stretch>
        </p:blipFill>
        <p:spPr>
          <a:xfrm>
            <a:off x="8334100" y="1364344"/>
            <a:ext cx="431800" cy="431800"/>
          </a:xfrm>
          <a:prstGeom prst="rect">
            <a:avLst/>
          </a:prstGeom>
        </p:spPr>
      </p:pic>
      <p:pic>
        <p:nvPicPr>
          <p:cNvPr id="433" name="Picture 432" descr="image.png"/>
          <p:cNvPicPr>
            <a:picLocks noChangeAspect="1"/>
          </p:cNvPicPr>
          <p:nvPr/>
        </p:nvPicPr>
        <p:blipFill>
          <a:blip r:embed="rId8"/>
          <a:stretch>
            <a:fillRect/>
          </a:stretch>
        </p:blipFill>
        <p:spPr>
          <a:xfrm>
            <a:off x="9414100" y="1363901"/>
            <a:ext cx="431800" cy="431800"/>
          </a:xfrm>
          <a:prstGeom prst="rect">
            <a:avLst/>
          </a:prstGeom>
        </p:spPr>
      </p:pic>
      <p:pic>
        <p:nvPicPr>
          <p:cNvPr id="434" name="Picture 433" descr="image.png"/>
          <p:cNvPicPr>
            <a:picLocks noChangeAspect="1"/>
          </p:cNvPicPr>
          <p:nvPr/>
        </p:nvPicPr>
        <p:blipFill>
          <a:blip r:embed="rId9"/>
          <a:stretch>
            <a:fillRect/>
          </a:stretch>
        </p:blipFill>
        <p:spPr>
          <a:xfrm>
            <a:off x="10494100" y="1364344"/>
            <a:ext cx="431800" cy="431800"/>
          </a:xfrm>
          <a:prstGeom prst="rect">
            <a:avLst/>
          </a:prstGeom>
        </p:spPr>
      </p:pic>
      <p:pic>
        <p:nvPicPr>
          <p:cNvPr id="435" name="Picture 434" descr="image.png"/>
          <p:cNvPicPr>
            <a:picLocks noChangeAspect="1"/>
          </p:cNvPicPr>
          <p:nvPr/>
        </p:nvPicPr>
        <p:blipFill>
          <a:blip r:embed="rId10"/>
          <a:stretch>
            <a:fillRect/>
          </a:stretch>
        </p:blipFill>
        <p:spPr>
          <a:xfrm>
            <a:off x="1085500" y="2844544"/>
            <a:ext cx="889000" cy="279400"/>
          </a:xfrm>
          <a:prstGeom prst="rect">
            <a:avLst/>
          </a:prstGeom>
        </p:spPr>
      </p:pic>
      <p:pic>
        <p:nvPicPr>
          <p:cNvPr id="436" name="Picture 435" descr="image.png"/>
          <p:cNvPicPr>
            <a:picLocks noChangeAspect="1"/>
          </p:cNvPicPr>
          <p:nvPr/>
        </p:nvPicPr>
        <p:blipFill>
          <a:blip r:embed="rId11"/>
          <a:stretch>
            <a:fillRect/>
          </a:stretch>
        </p:blipFill>
        <p:spPr>
          <a:xfrm>
            <a:off x="2164039" y="2778176"/>
            <a:ext cx="977900" cy="406400"/>
          </a:xfrm>
          <a:prstGeom prst="rect">
            <a:avLst/>
          </a:prstGeom>
        </p:spPr>
      </p:pic>
      <p:pic>
        <p:nvPicPr>
          <p:cNvPr id="437" name="Picture 436" descr="image.png"/>
          <p:cNvPicPr>
            <a:picLocks noChangeAspect="1"/>
          </p:cNvPicPr>
          <p:nvPr/>
        </p:nvPicPr>
        <p:blipFill>
          <a:blip r:embed="rId12"/>
          <a:stretch>
            <a:fillRect/>
          </a:stretch>
        </p:blipFill>
        <p:spPr>
          <a:xfrm>
            <a:off x="3517089" y="2772838"/>
            <a:ext cx="431800" cy="431800"/>
          </a:xfrm>
          <a:prstGeom prst="rect">
            <a:avLst/>
          </a:prstGeom>
        </p:spPr>
      </p:pic>
      <p:pic>
        <p:nvPicPr>
          <p:cNvPr id="438" name="Picture 437" descr="image.png"/>
          <p:cNvPicPr>
            <a:picLocks noChangeAspect="1"/>
          </p:cNvPicPr>
          <p:nvPr/>
        </p:nvPicPr>
        <p:blipFill>
          <a:blip r:embed="rId13"/>
          <a:stretch>
            <a:fillRect/>
          </a:stretch>
        </p:blipFill>
        <p:spPr>
          <a:xfrm>
            <a:off x="4554100" y="2768344"/>
            <a:ext cx="431800" cy="431800"/>
          </a:xfrm>
          <a:prstGeom prst="rect">
            <a:avLst/>
          </a:prstGeom>
        </p:spPr>
      </p:pic>
      <p:pic>
        <p:nvPicPr>
          <p:cNvPr id="439" name="Picture 438" descr="image.png"/>
          <p:cNvPicPr>
            <a:picLocks noChangeAspect="1"/>
          </p:cNvPicPr>
          <p:nvPr/>
        </p:nvPicPr>
        <p:blipFill>
          <a:blip r:embed="rId8"/>
          <a:stretch>
            <a:fillRect/>
          </a:stretch>
        </p:blipFill>
        <p:spPr>
          <a:xfrm>
            <a:off x="7254100" y="2804344"/>
            <a:ext cx="431800" cy="431800"/>
          </a:xfrm>
          <a:prstGeom prst="rect">
            <a:avLst/>
          </a:prstGeom>
        </p:spPr>
      </p:pic>
      <p:pic>
        <p:nvPicPr>
          <p:cNvPr id="440" name="Picture 439" descr="image.png"/>
          <p:cNvPicPr>
            <a:picLocks noChangeAspect="1"/>
          </p:cNvPicPr>
          <p:nvPr/>
        </p:nvPicPr>
        <p:blipFill>
          <a:blip r:embed="rId14"/>
          <a:stretch>
            <a:fillRect/>
          </a:stretch>
        </p:blipFill>
        <p:spPr>
          <a:xfrm>
            <a:off x="8334100" y="2804344"/>
            <a:ext cx="431800" cy="431800"/>
          </a:xfrm>
          <a:prstGeom prst="rect">
            <a:avLst/>
          </a:prstGeom>
        </p:spPr>
      </p:pic>
      <p:pic>
        <p:nvPicPr>
          <p:cNvPr id="441" name="Picture 440" descr="image.png"/>
          <p:cNvPicPr>
            <a:picLocks noChangeAspect="1"/>
          </p:cNvPicPr>
          <p:nvPr/>
        </p:nvPicPr>
        <p:blipFill>
          <a:blip r:embed="rId15"/>
          <a:stretch>
            <a:fillRect/>
          </a:stretch>
        </p:blipFill>
        <p:spPr>
          <a:xfrm>
            <a:off x="9198200" y="2804344"/>
            <a:ext cx="863600" cy="431800"/>
          </a:xfrm>
          <a:prstGeom prst="rect">
            <a:avLst/>
          </a:prstGeom>
        </p:spPr>
      </p:pic>
      <p:pic>
        <p:nvPicPr>
          <p:cNvPr id="442" name="Picture 441" descr="image.png"/>
          <p:cNvPicPr>
            <a:picLocks noChangeAspect="1"/>
          </p:cNvPicPr>
          <p:nvPr/>
        </p:nvPicPr>
        <p:blipFill>
          <a:blip r:embed="rId16"/>
          <a:stretch>
            <a:fillRect/>
          </a:stretch>
        </p:blipFill>
        <p:spPr>
          <a:xfrm>
            <a:off x="10265500" y="2918644"/>
            <a:ext cx="889000" cy="203200"/>
          </a:xfrm>
          <a:prstGeom prst="rect">
            <a:avLst/>
          </a:prstGeom>
        </p:spPr>
      </p:pic>
      <p:pic>
        <p:nvPicPr>
          <p:cNvPr id="443" name="Picture 442" descr="image.png"/>
          <p:cNvPicPr>
            <a:picLocks noChangeAspect="1"/>
          </p:cNvPicPr>
          <p:nvPr/>
        </p:nvPicPr>
        <p:blipFill>
          <a:blip r:embed="rId17"/>
          <a:stretch>
            <a:fillRect/>
          </a:stretch>
        </p:blipFill>
        <p:spPr>
          <a:xfrm>
            <a:off x="1098200" y="4208344"/>
            <a:ext cx="863600" cy="431800"/>
          </a:xfrm>
          <a:prstGeom prst="rect">
            <a:avLst/>
          </a:prstGeom>
        </p:spPr>
      </p:pic>
      <p:pic>
        <p:nvPicPr>
          <p:cNvPr id="444" name="Picture 443" descr="image.png"/>
          <p:cNvPicPr>
            <a:picLocks noChangeAspect="1"/>
          </p:cNvPicPr>
          <p:nvPr/>
        </p:nvPicPr>
        <p:blipFill>
          <a:blip r:embed="rId9"/>
          <a:stretch>
            <a:fillRect/>
          </a:stretch>
        </p:blipFill>
        <p:spPr>
          <a:xfrm>
            <a:off x="2394100" y="4208344"/>
            <a:ext cx="431800" cy="431800"/>
          </a:xfrm>
          <a:prstGeom prst="rect">
            <a:avLst/>
          </a:prstGeom>
        </p:spPr>
      </p:pic>
      <p:pic>
        <p:nvPicPr>
          <p:cNvPr id="445" name="Picture 444" descr="image.png"/>
          <p:cNvPicPr>
            <a:picLocks noChangeAspect="1"/>
          </p:cNvPicPr>
          <p:nvPr/>
        </p:nvPicPr>
        <p:blipFill>
          <a:blip r:embed="rId18"/>
          <a:stretch>
            <a:fillRect/>
          </a:stretch>
        </p:blipFill>
        <p:spPr>
          <a:xfrm>
            <a:off x="3474100" y="4208344"/>
            <a:ext cx="431800" cy="431800"/>
          </a:xfrm>
          <a:prstGeom prst="rect">
            <a:avLst/>
          </a:prstGeom>
        </p:spPr>
      </p:pic>
      <p:pic>
        <p:nvPicPr>
          <p:cNvPr id="446" name="Picture 445" descr="image.png"/>
          <p:cNvPicPr>
            <a:picLocks noChangeAspect="1"/>
          </p:cNvPicPr>
          <p:nvPr/>
        </p:nvPicPr>
        <p:blipFill>
          <a:blip r:embed="rId19"/>
          <a:stretch>
            <a:fillRect/>
          </a:stretch>
        </p:blipFill>
        <p:spPr>
          <a:xfrm>
            <a:off x="4325500" y="4259144"/>
            <a:ext cx="889000" cy="330200"/>
          </a:xfrm>
          <a:prstGeom prst="rect">
            <a:avLst/>
          </a:prstGeom>
        </p:spPr>
      </p:pic>
      <p:pic>
        <p:nvPicPr>
          <p:cNvPr id="447" name="Picture 446" descr="image.png"/>
          <p:cNvPicPr>
            <a:picLocks noChangeAspect="1"/>
          </p:cNvPicPr>
          <p:nvPr/>
        </p:nvPicPr>
        <p:blipFill>
          <a:blip r:embed="rId20"/>
          <a:stretch>
            <a:fillRect/>
          </a:stretch>
        </p:blipFill>
        <p:spPr>
          <a:xfrm>
            <a:off x="1085500" y="5762644"/>
            <a:ext cx="889000" cy="203200"/>
          </a:xfrm>
          <a:prstGeom prst="rect">
            <a:avLst/>
          </a:prstGeom>
        </p:spPr>
      </p:pic>
      <p:pic>
        <p:nvPicPr>
          <p:cNvPr id="448" name="Picture 447" descr="image.png"/>
          <p:cNvPicPr>
            <a:picLocks noChangeAspect="1"/>
          </p:cNvPicPr>
          <p:nvPr/>
        </p:nvPicPr>
        <p:blipFill>
          <a:blip r:embed="rId21"/>
          <a:stretch>
            <a:fillRect/>
          </a:stretch>
        </p:blipFill>
        <p:spPr>
          <a:xfrm>
            <a:off x="7025500" y="4333244"/>
            <a:ext cx="889000" cy="254000"/>
          </a:xfrm>
          <a:prstGeom prst="rect">
            <a:avLst/>
          </a:prstGeom>
        </p:spPr>
      </p:pic>
      <p:pic>
        <p:nvPicPr>
          <p:cNvPr id="449" name="Picture 448" descr="image.png"/>
          <p:cNvPicPr>
            <a:picLocks noChangeAspect="1"/>
          </p:cNvPicPr>
          <p:nvPr/>
        </p:nvPicPr>
        <p:blipFill>
          <a:blip r:embed="rId22"/>
          <a:stretch>
            <a:fillRect/>
          </a:stretch>
        </p:blipFill>
        <p:spPr>
          <a:xfrm>
            <a:off x="8334100" y="4244344"/>
            <a:ext cx="431800" cy="431800"/>
          </a:xfrm>
          <a:prstGeom prst="rect">
            <a:avLst/>
          </a:prstGeom>
        </p:spPr>
      </p:pic>
      <p:pic>
        <p:nvPicPr>
          <p:cNvPr id="450" name="Picture 449" descr="image.png"/>
          <p:cNvPicPr>
            <a:picLocks noChangeAspect="1"/>
          </p:cNvPicPr>
          <p:nvPr/>
        </p:nvPicPr>
        <p:blipFill>
          <a:blip r:embed="rId23"/>
          <a:stretch>
            <a:fillRect/>
          </a:stretch>
        </p:blipFill>
        <p:spPr>
          <a:xfrm>
            <a:off x="9414100" y="4244344"/>
            <a:ext cx="431800" cy="431800"/>
          </a:xfrm>
          <a:prstGeom prst="rect">
            <a:avLst/>
          </a:prstGeom>
        </p:spPr>
      </p:pic>
      <p:pic>
        <p:nvPicPr>
          <p:cNvPr id="451" name="Picture 450" descr="image.png"/>
          <p:cNvPicPr>
            <a:picLocks noChangeAspect="1"/>
          </p:cNvPicPr>
          <p:nvPr/>
        </p:nvPicPr>
        <p:blipFill>
          <a:blip r:embed="rId24"/>
          <a:stretch>
            <a:fillRect/>
          </a:stretch>
        </p:blipFill>
        <p:spPr>
          <a:xfrm>
            <a:off x="10494100" y="4244344"/>
            <a:ext cx="431800" cy="431800"/>
          </a:xfrm>
          <a:prstGeom prst="rect">
            <a:avLst/>
          </a:prstGeom>
        </p:spPr>
      </p:pic>
      <p:pic>
        <p:nvPicPr>
          <p:cNvPr id="452" name="Picture 451" descr="image.png"/>
          <p:cNvPicPr>
            <a:picLocks noChangeAspect="1"/>
          </p:cNvPicPr>
          <p:nvPr/>
        </p:nvPicPr>
        <p:blipFill>
          <a:blip r:embed="rId25"/>
          <a:stretch>
            <a:fillRect/>
          </a:stretch>
        </p:blipFill>
        <p:spPr>
          <a:xfrm>
            <a:off x="7254100" y="5648344"/>
            <a:ext cx="431800" cy="431800"/>
          </a:xfrm>
          <a:prstGeom prst="rect">
            <a:avLst/>
          </a:prstGeom>
        </p:spPr>
      </p:pic>
      <p:pic>
        <p:nvPicPr>
          <p:cNvPr id="453" name="Picture 452" descr="image.png"/>
          <p:cNvPicPr>
            <a:picLocks noChangeAspect="1"/>
          </p:cNvPicPr>
          <p:nvPr/>
        </p:nvPicPr>
        <p:blipFill>
          <a:blip r:embed="rId26"/>
          <a:stretch>
            <a:fillRect/>
          </a:stretch>
        </p:blipFill>
        <p:spPr>
          <a:xfrm>
            <a:off x="8105500" y="5749944"/>
            <a:ext cx="889000" cy="228600"/>
          </a:xfrm>
          <a:prstGeom prst="rect">
            <a:avLst/>
          </a:prstGeom>
        </p:spPr>
      </p:pic>
      <p:pic>
        <p:nvPicPr>
          <p:cNvPr id="454" name="Picture 453" descr="image.png"/>
          <p:cNvPicPr>
            <a:picLocks noChangeAspect="1"/>
          </p:cNvPicPr>
          <p:nvPr/>
        </p:nvPicPr>
        <p:blipFill>
          <a:blip r:embed="rId27"/>
          <a:stretch>
            <a:fillRect/>
          </a:stretch>
        </p:blipFill>
        <p:spPr>
          <a:xfrm>
            <a:off x="9414100" y="5648344"/>
            <a:ext cx="431800" cy="431800"/>
          </a:xfrm>
          <a:prstGeom prst="rect">
            <a:avLst/>
          </a:prstGeom>
        </p:spPr>
      </p:pic>
      <p:pic>
        <p:nvPicPr>
          <p:cNvPr id="455" name="Picture 454" descr="image.png"/>
          <p:cNvPicPr>
            <a:picLocks noChangeAspect="1"/>
          </p:cNvPicPr>
          <p:nvPr/>
        </p:nvPicPr>
        <p:blipFill>
          <a:blip r:embed="rId28"/>
          <a:stretch>
            <a:fillRect/>
          </a:stretch>
        </p:blipFill>
        <p:spPr>
          <a:xfrm>
            <a:off x="10265500" y="5762644"/>
            <a:ext cx="889000" cy="203200"/>
          </a:xfrm>
          <a:prstGeom prst="rect">
            <a:avLst/>
          </a:prstGeom>
        </p:spPr>
      </p:pic>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Marketing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Brandwatch</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CB Insights</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Cross Sell</a:t>
            </a: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Dataminr</a:t>
            </a: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Networking Hardware</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Cisco Asa Firewall</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FortiGate FortiWiFi 60F</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Fortinet Firewalls</a:t>
            </a: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Office Administration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Active Directory</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Apigee</a:t>
            </a: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aruba</a:t>
            </a: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Bastion Host VPC</a:t>
            </a: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Oil &amp; Gas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QC Database</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Operating Systems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Linux</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Windows Server</a:t>
            </a: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Apple iOS</a:t>
            </a: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Ubuntu</a:t>
            </a: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Productivity &amp; Collaboration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Staffbase</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Verizon (ACS)</a:t>
            </a: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Webex Webinars</a:t>
            </a: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Microsoft Teams</a:t>
            </a: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Payment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PayPal</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American Express</a:t>
            </a: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Mastercard</a:t>
            </a: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Payeezy</a:t>
            </a: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Programming Language</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JavaScript</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PHP</a:t>
            </a: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a:t>
            </a: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Hyper Text Markup Language (HTML)</a:t>
            </a: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314100" y="1364344"/>
            <a:ext cx="431800" cy="431800"/>
          </a:xfrm>
          <a:prstGeom prst="rect">
            <a:avLst/>
          </a:prstGeom>
        </p:spPr>
      </p:pic>
      <p:pic>
        <p:nvPicPr>
          <p:cNvPr id="428" name="Picture 427" descr="image.png"/>
          <p:cNvPicPr>
            <a:picLocks noChangeAspect="1"/>
          </p:cNvPicPr>
          <p:nvPr/>
        </p:nvPicPr>
        <p:blipFill>
          <a:blip r:embed="rId3"/>
          <a:stretch>
            <a:fillRect/>
          </a:stretch>
        </p:blipFill>
        <p:spPr>
          <a:xfrm>
            <a:off x="2165500" y="1529444"/>
            <a:ext cx="889000" cy="101600"/>
          </a:xfrm>
          <a:prstGeom prst="rect">
            <a:avLst/>
          </a:prstGeom>
        </p:spPr>
      </p:pic>
      <p:pic>
        <p:nvPicPr>
          <p:cNvPr id="429" name="Picture 428" descr="image.png"/>
          <p:cNvPicPr>
            <a:picLocks noChangeAspect="1"/>
          </p:cNvPicPr>
          <p:nvPr/>
        </p:nvPicPr>
        <p:blipFill>
          <a:blip r:embed="rId4"/>
          <a:stretch>
            <a:fillRect/>
          </a:stretch>
        </p:blipFill>
        <p:spPr>
          <a:xfrm>
            <a:off x="3245500" y="1484994"/>
            <a:ext cx="889000" cy="190500"/>
          </a:xfrm>
          <a:prstGeom prst="rect">
            <a:avLst/>
          </a:prstGeom>
        </p:spPr>
      </p:pic>
      <p:pic>
        <p:nvPicPr>
          <p:cNvPr id="430" name="Picture 429" descr="image.png"/>
          <p:cNvPicPr>
            <a:picLocks noChangeAspect="1"/>
          </p:cNvPicPr>
          <p:nvPr/>
        </p:nvPicPr>
        <p:blipFill>
          <a:blip r:embed="rId5"/>
          <a:stretch>
            <a:fillRect/>
          </a:stretch>
        </p:blipFill>
        <p:spPr>
          <a:xfrm>
            <a:off x="4325500" y="1516744"/>
            <a:ext cx="889000" cy="127000"/>
          </a:xfrm>
          <a:prstGeom prst="rect">
            <a:avLst/>
          </a:prstGeom>
        </p:spPr>
      </p:pic>
      <p:pic>
        <p:nvPicPr>
          <p:cNvPr id="431" name="Picture 430" descr="image.png"/>
          <p:cNvPicPr>
            <a:picLocks noChangeAspect="1"/>
          </p:cNvPicPr>
          <p:nvPr/>
        </p:nvPicPr>
        <p:blipFill>
          <a:blip r:embed="rId6"/>
          <a:stretch>
            <a:fillRect/>
          </a:stretch>
        </p:blipFill>
        <p:spPr>
          <a:xfrm>
            <a:off x="7317600" y="1427844"/>
            <a:ext cx="304800" cy="304800"/>
          </a:xfrm>
          <a:prstGeom prst="rect">
            <a:avLst/>
          </a:prstGeom>
        </p:spPr>
      </p:pic>
      <p:pic>
        <p:nvPicPr>
          <p:cNvPr id="432" name="Picture 431" descr="image.png"/>
          <p:cNvPicPr>
            <a:picLocks noChangeAspect="1"/>
          </p:cNvPicPr>
          <p:nvPr/>
        </p:nvPicPr>
        <p:blipFill>
          <a:blip r:embed="rId6"/>
          <a:stretch>
            <a:fillRect/>
          </a:stretch>
        </p:blipFill>
        <p:spPr>
          <a:xfrm>
            <a:off x="8397600" y="1427844"/>
            <a:ext cx="304800" cy="304800"/>
          </a:xfrm>
          <a:prstGeom prst="rect">
            <a:avLst/>
          </a:prstGeom>
        </p:spPr>
      </p:pic>
      <p:pic>
        <p:nvPicPr>
          <p:cNvPr id="433" name="Picture 432" descr="image.png"/>
          <p:cNvPicPr>
            <a:picLocks noChangeAspect="1"/>
          </p:cNvPicPr>
          <p:nvPr/>
        </p:nvPicPr>
        <p:blipFill>
          <a:blip r:embed="rId6"/>
          <a:stretch>
            <a:fillRect/>
          </a:stretch>
        </p:blipFill>
        <p:spPr>
          <a:xfrm>
            <a:off x="9477600" y="1427401"/>
            <a:ext cx="304800" cy="304800"/>
          </a:xfrm>
          <a:prstGeom prst="rect">
            <a:avLst/>
          </a:prstGeom>
        </p:spPr>
      </p:pic>
      <p:pic>
        <p:nvPicPr>
          <p:cNvPr id="434" name="Picture 433" descr="image.png"/>
          <p:cNvPicPr>
            <a:picLocks noChangeAspect="1"/>
          </p:cNvPicPr>
          <p:nvPr/>
        </p:nvPicPr>
        <p:blipFill>
          <a:blip r:embed="rId7"/>
          <a:stretch>
            <a:fillRect/>
          </a:stretch>
        </p:blipFill>
        <p:spPr>
          <a:xfrm>
            <a:off x="1149000" y="2768344"/>
            <a:ext cx="762000" cy="431800"/>
          </a:xfrm>
          <a:prstGeom prst="rect">
            <a:avLst/>
          </a:prstGeom>
        </p:spPr>
      </p:pic>
      <p:pic>
        <p:nvPicPr>
          <p:cNvPr id="435" name="Picture 434" descr="image.png"/>
          <p:cNvPicPr>
            <a:picLocks noChangeAspect="1"/>
          </p:cNvPicPr>
          <p:nvPr/>
        </p:nvPicPr>
        <p:blipFill>
          <a:blip r:embed="rId8"/>
          <a:stretch>
            <a:fillRect/>
          </a:stretch>
        </p:blipFill>
        <p:spPr>
          <a:xfrm>
            <a:off x="2164039" y="2784526"/>
            <a:ext cx="977900" cy="393700"/>
          </a:xfrm>
          <a:prstGeom prst="rect">
            <a:avLst/>
          </a:prstGeom>
        </p:spPr>
      </p:pic>
      <p:pic>
        <p:nvPicPr>
          <p:cNvPr id="436" name="Picture 435" descr="image.png"/>
          <p:cNvPicPr>
            <a:picLocks noChangeAspect="1"/>
          </p:cNvPicPr>
          <p:nvPr/>
        </p:nvPicPr>
        <p:blipFill>
          <a:blip r:embed="rId9"/>
          <a:stretch>
            <a:fillRect/>
          </a:stretch>
        </p:blipFill>
        <p:spPr>
          <a:xfrm>
            <a:off x="3244039" y="2868088"/>
            <a:ext cx="977900" cy="241300"/>
          </a:xfrm>
          <a:prstGeom prst="rect">
            <a:avLst/>
          </a:prstGeom>
        </p:spPr>
      </p:pic>
      <p:pic>
        <p:nvPicPr>
          <p:cNvPr id="437" name="Picture 436" descr="image.png"/>
          <p:cNvPicPr>
            <a:picLocks noChangeAspect="1"/>
          </p:cNvPicPr>
          <p:nvPr/>
        </p:nvPicPr>
        <p:blipFill>
          <a:blip r:embed="rId10"/>
          <a:stretch>
            <a:fillRect/>
          </a:stretch>
        </p:blipFill>
        <p:spPr>
          <a:xfrm>
            <a:off x="4325500" y="2895344"/>
            <a:ext cx="889000" cy="177800"/>
          </a:xfrm>
          <a:prstGeom prst="rect">
            <a:avLst/>
          </a:prstGeom>
        </p:spPr>
      </p:pic>
      <p:pic>
        <p:nvPicPr>
          <p:cNvPr id="438" name="Picture 437" descr="image.png"/>
          <p:cNvPicPr>
            <a:picLocks noChangeAspect="1"/>
          </p:cNvPicPr>
          <p:nvPr/>
        </p:nvPicPr>
        <p:blipFill>
          <a:blip r:embed="rId11"/>
          <a:stretch>
            <a:fillRect/>
          </a:stretch>
        </p:blipFill>
        <p:spPr>
          <a:xfrm>
            <a:off x="7254100" y="2804344"/>
            <a:ext cx="431800" cy="431800"/>
          </a:xfrm>
          <a:prstGeom prst="rect">
            <a:avLst/>
          </a:prstGeom>
        </p:spPr>
      </p:pic>
      <p:pic>
        <p:nvPicPr>
          <p:cNvPr id="439" name="Picture 438" descr="image.png"/>
          <p:cNvPicPr>
            <a:picLocks noChangeAspect="1"/>
          </p:cNvPicPr>
          <p:nvPr/>
        </p:nvPicPr>
        <p:blipFill>
          <a:blip r:embed="rId12"/>
          <a:stretch>
            <a:fillRect/>
          </a:stretch>
        </p:blipFill>
        <p:spPr>
          <a:xfrm>
            <a:off x="1149000" y="4208344"/>
            <a:ext cx="762000" cy="431800"/>
          </a:xfrm>
          <a:prstGeom prst="rect">
            <a:avLst/>
          </a:prstGeom>
        </p:spPr>
      </p:pic>
      <p:pic>
        <p:nvPicPr>
          <p:cNvPr id="440" name="Picture 439" descr="image.png"/>
          <p:cNvPicPr>
            <a:picLocks noChangeAspect="1"/>
          </p:cNvPicPr>
          <p:nvPr/>
        </p:nvPicPr>
        <p:blipFill>
          <a:blip r:embed="rId13"/>
          <a:stretch>
            <a:fillRect/>
          </a:stretch>
        </p:blipFill>
        <p:spPr>
          <a:xfrm>
            <a:off x="2165500" y="4214694"/>
            <a:ext cx="889000" cy="419100"/>
          </a:xfrm>
          <a:prstGeom prst="rect">
            <a:avLst/>
          </a:prstGeom>
        </p:spPr>
      </p:pic>
      <p:pic>
        <p:nvPicPr>
          <p:cNvPr id="441" name="Picture 440" descr="image.png"/>
          <p:cNvPicPr>
            <a:picLocks noChangeAspect="1"/>
          </p:cNvPicPr>
          <p:nvPr/>
        </p:nvPicPr>
        <p:blipFill>
          <a:blip r:embed="rId14"/>
          <a:stretch>
            <a:fillRect/>
          </a:stretch>
        </p:blipFill>
        <p:spPr>
          <a:xfrm>
            <a:off x="3283600" y="4208344"/>
            <a:ext cx="812800" cy="431800"/>
          </a:xfrm>
          <a:prstGeom prst="rect">
            <a:avLst/>
          </a:prstGeom>
        </p:spPr>
      </p:pic>
      <p:pic>
        <p:nvPicPr>
          <p:cNvPr id="442" name="Picture 441" descr="image.png"/>
          <p:cNvPicPr>
            <a:picLocks noChangeAspect="1"/>
          </p:cNvPicPr>
          <p:nvPr/>
        </p:nvPicPr>
        <p:blipFill>
          <a:blip r:embed="rId15"/>
          <a:stretch>
            <a:fillRect/>
          </a:stretch>
        </p:blipFill>
        <p:spPr>
          <a:xfrm>
            <a:off x="4554100" y="4208344"/>
            <a:ext cx="431800" cy="431800"/>
          </a:xfrm>
          <a:prstGeom prst="rect">
            <a:avLst/>
          </a:prstGeom>
        </p:spPr>
      </p:pic>
      <p:pic>
        <p:nvPicPr>
          <p:cNvPr id="443" name="Picture 442" descr="image.png"/>
          <p:cNvPicPr>
            <a:picLocks noChangeAspect="1"/>
          </p:cNvPicPr>
          <p:nvPr/>
        </p:nvPicPr>
        <p:blipFill>
          <a:blip r:embed="rId16"/>
          <a:stretch>
            <a:fillRect/>
          </a:stretch>
        </p:blipFill>
        <p:spPr>
          <a:xfrm>
            <a:off x="1085500" y="5768994"/>
            <a:ext cx="889000" cy="190500"/>
          </a:xfrm>
          <a:prstGeom prst="rect">
            <a:avLst/>
          </a:prstGeom>
        </p:spPr>
      </p:pic>
      <p:pic>
        <p:nvPicPr>
          <p:cNvPr id="444" name="Picture 443" descr="image.png"/>
          <p:cNvPicPr>
            <a:picLocks noChangeAspect="1"/>
          </p:cNvPicPr>
          <p:nvPr/>
        </p:nvPicPr>
        <p:blipFill>
          <a:blip r:embed="rId17"/>
          <a:stretch>
            <a:fillRect/>
          </a:stretch>
        </p:blipFill>
        <p:spPr>
          <a:xfrm>
            <a:off x="2394100" y="5648344"/>
            <a:ext cx="431800" cy="431800"/>
          </a:xfrm>
          <a:prstGeom prst="rect">
            <a:avLst/>
          </a:prstGeom>
        </p:spPr>
      </p:pic>
      <p:pic>
        <p:nvPicPr>
          <p:cNvPr id="445" name="Picture 444" descr="image.png"/>
          <p:cNvPicPr>
            <a:picLocks noChangeAspect="1"/>
          </p:cNvPicPr>
          <p:nvPr/>
        </p:nvPicPr>
        <p:blipFill>
          <a:blip r:embed="rId18"/>
          <a:stretch>
            <a:fillRect/>
          </a:stretch>
        </p:blipFill>
        <p:spPr>
          <a:xfrm>
            <a:off x="3245500" y="5743594"/>
            <a:ext cx="889000" cy="241300"/>
          </a:xfrm>
          <a:prstGeom prst="rect">
            <a:avLst/>
          </a:prstGeom>
        </p:spPr>
      </p:pic>
      <p:pic>
        <p:nvPicPr>
          <p:cNvPr id="446" name="Picture 445" descr="image.png"/>
          <p:cNvPicPr>
            <a:picLocks noChangeAspect="1"/>
          </p:cNvPicPr>
          <p:nvPr/>
        </p:nvPicPr>
        <p:blipFill>
          <a:blip r:embed="rId19"/>
          <a:stretch>
            <a:fillRect/>
          </a:stretch>
        </p:blipFill>
        <p:spPr>
          <a:xfrm>
            <a:off x="4554100" y="5648344"/>
            <a:ext cx="431800" cy="431800"/>
          </a:xfrm>
          <a:prstGeom prst="rect">
            <a:avLst/>
          </a:prstGeom>
        </p:spPr>
      </p:pic>
      <p:pic>
        <p:nvPicPr>
          <p:cNvPr id="447" name="Picture 446" descr="image.png"/>
          <p:cNvPicPr>
            <a:picLocks noChangeAspect="1"/>
          </p:cNvPicPr>
          <p:nvPr/>
        </p:nvPicPr>
        <p:blipFill>
          <a:blip r:embed="rId20"/>
          <a:stretch>
            <a:fillRect/>
          </a:stretch>
        </p:blipFill>
        <p:spPr>
          <a:xfrm>
            <a:off x="7254100" y="4244344"/>
            <a:ext cx="431800" cy="431800"/>
          </a:xfrm>
          <a:prstGeom prst="rect">
            <a:avLst/>
          </a:prstGeom>
        </p:spPr>
      </p:pic>
      <p:pic>
        <p:nvPicPr>
          <p:cNvPr id="448" name="Picture 447" descr="image.png"/>
          <p:cNvPicPr>
            <a:picLocks noChangeAspect="1"/>
          </p:cNvPicPr>
          <p:nvPr/>
        </p:nvPicPr>
        <p:blipFill>
          <a:blip r:embed="rId21"/>
          <a:stretch>
            <a:fillRect/>
          </a:stretch>
        </p:blipFill>
        <p:spPr>
          <a:xfrm>
            <a:off x="8264250" y="4244344"/>
            <a:ext cx="571500" cy="431800"/>
          </a:xfrm>
          <a:prstGeom prst="rect">
            <a:avLst/>
          </a:prstGeom>
        </p:spPr>
      </p:pic>
      <p:pic>
        <p:nvPicPr>
          <p:cNvPr id="449" name="Picture 448" descr="image.png"/>
          <p:cNvPicPr>
            <a:picLocks noChangeAspect="1"/>
          </p:cNvPicPr>
          <p:nvPr/>
        </p:nvPicPr>
        <p:blipFill>
          <a:blip r:embed="rId22"/>
          <a:stretch>
            <a:fillRect/>
          </a:stretch>
        </p:blipFill>
        <p:spPr>
          <a:xfrm>
            <a:off x="9299800" y="4257044"/>
            <a:ext cx="660400" cy="406400"/>
          </a:xfrm>
          <a:prstGeom prst="rect">
            <a:avLst/>
          </a:prstGeom>
        </p:spPr>
      </p:pic>
      <p:pic>
        <p:nvPicPr>
          <p:cNvPr id="450" name="Picture 449" descr="image.png"/>
          <p:cNvPicPr>
            <a:picLocks noChangeAspect="1"/>
          </p:cNvPicPr>
          <p:nvPr/>
        </p:nvPicPr>
        <p:blipFill>
          <a:blip r:embed="rId23"/>
          <a:stretch>
            <a:fillRect/>
          </a:stretch>
        </p:blipFill>
        <p:spPr>
          <a:xfrm>
            <a:off x="10265500" y="4320544"/>
            <a:ext cx="889000" cy="279400"/>
          </a:xfrm>
          <a:prstGeom prst="rect">
            <a:avLst/>
          </a:prstGeom>
        </p:spPr>
      </p:pic>
      <p:pic>
        <p:nvPicPr>
          <p:cNvPr id="451" name="Picture 450" descr="image.png"/>
          <p:cNvPicPr>
            <a:picLocks noChangeAspect="1"/>
          </p:cNvPicPr>
          <p:nvPr/>
        </p:nvPicPr>
        <p:blipFill>
          <a:blip r:embed="rId24"/>
          <a:stretch>
            <a:fillRect/>
          </a:stretch>
        </p:blipFill>
        <p:spPr>
          <a:xfrm>
            <a:off x="7254100" y="5648344"/>
            <a:ext cx="431800" cy="431800"/>
          </a:xfrm>
          <a:prstGeom prst="rect">
            <a:avLst/>
          </a:prstGeom>
        </p:spPr>
      </p:pic>
      <p:pic>
        <p:nvPicPr>
          <p:cNvPr id="452" name="Picture 451" descr="image.png"/>
          <p:cNvPicPr>
            <a:picLocks noChangeAspect="1"/>
          </p:cNvPicPr>
          <p:nvPr/>
        </p:nvPicPr>
        <p:blipFill>
          <a:blip r:embed="rId25"/>
          <a:stretch>
            <a:fillRect/>
          </a:stretch>
        </p:blipFill>
        <p:spPr>
          <a:xfrm>
            <a:off x="8118200" y="5648344"/>
            <a:ext cx="863600" cy="431800"/>
          </a:xfrm>
          <a:prstGeom prst="rect">
            <a:avLst/>
          </a:prstGeom>
        </p:spPr>
      </p:pic>
      <p:pic>
        <p:nvPicPr>
          <p:cNvPr id="453" name="Picture 452" descr="image.png"/>
          <p:cNvPicPr>
            <a:picLocks noChangeAspect="1"/>
          </p:cNvPicPr>
          <p:nvPr/>
        </p:nvPicPr>
        <p:blipFill>
          <a:blip r:embed="rId26"/>
          <a:stretch>
            <a:fillRect/>
          </a:stretch>
        </p:blipFill>
        <p:spPr>
          <a:xfrm>
            <a:off x="9414100" y="5648344"/>
            <a:ext cx="431800" cy="431800"/>
          </a:xfrm>
          <a:prstGeom prst="rect">
            <a:avLst/>
          </a:prstGeom>
        </p:spPr>
      </p:pic>
      <p:pic>
        <p:nvPicPr>
          <p:cNvPr id="454" name="Picture 453" descr="image.png"/>
          <p:cNvPicPr>
            <a:picLocks noChangeAspect="1"/>
          </p:cNvPicPr>
          <p:nvPr/>
        </p:nvPicPr>
        <p:blipFill>
          <a:blip r:embed="rId27"/>
          <a:stretch>
            <a:fillRect/>
          </a:stretch>
        </p:blipFill>
        <p:spPr>
          <a:xfrm>
            <a:off x="10494100" y="5648344"/>
            <a:ext cx="431800" cy="431800"/>
          </a:xfrm>
          <a:prstGeom prst="rect">
            <a:avLst/>
          </a:prstGeom>
        </p:spPr>
      </p:pic>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Project Portfolio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Clarity PPM</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Kanban Tool</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next project</a:t>
            </a: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SWOT</a:t>
            </a: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Real Estate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iOFFICE</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ProLease</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Yardi Voyager</a:t>
            </a: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Azure</a:t>
            </a: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Retail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Symphony AI platform</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Robotic Process Automation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Celonis</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OpenText MBPM</a:t>
            </a: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Pega Platform</a:t>
            </a: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UiPath RPA</a:t>
            </a: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Sales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Contrato</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Oracle CPQ Cloud</a:t>
            </a: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Tableau CRM (Formerly Einstein Analytics)</a:t>
            </a: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RevOps</a:t>
            </a: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Servers</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Cisco UCS</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Dell EMC PowerScale/Isilon</a:t>
            </a: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Dell PowerEdge C</a:t>
            </a: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HP ProLiant</a:t>
            </a: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Security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Appsulate</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Azure Sentinel</a:t>
            </a: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Cisco ISE</a:t>
            </a: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Cisco Meraki</a:t>
            </a: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Software Development</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CloudBees</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Crashlytics</a:t>
            </a: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data.ai Intelligence (formerly App Annie)</a:t>
            </a: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Django</a:t>
            </a: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314100" y="1364344"/>
            <a:ext cx="431800" cy="431800"/>
          </a:xfrm>
          <a:prstGeom prst="rect">
            <a:avLst/>
          </a:prstGeom>
        </p:spPr>
      </p:pic>
      <p:pic>
        <p:nvPicPr>
          <p:cNvPr id="428" name="Picture 427" descr="image.png"/>
          <p:cNvPicPr>
            <a:picLocks noChangeAspect="1"/>
          </p:cNvPicPr>
          <p:nvPr/>
        </p:nvPicPr>
        <p:blipFill>
          <a:blip r:embed="rId3"/>
          <a:stretch>
            <a:fillRect/>
          </a:stretch>
        </p:blipFill>
        <p:spPr>
          <a:xfrm>
            <a:off x="2394100" y="1364344"/>
            <a:ext cx="431800" cy="431800"/>
          </a:xfrm>
          <a:prstGeom prst="rect">
            <a:avLst/>
          </a:prstGeom>
        </p:spPr>
      </p:pic>
      <p:pic>
        <p:nvPicPr>
          <p:cNvPr id="429" name="Picture 428" descr="image.png"/>
          <p:cNvPicPr>
            <a:picLocks noChangeAspect="1"/>
          </p:cNvPicPr>
          <p:nvPr/>
        </p:nvPicPr>
        <p:blipFill>
          <a:blip r:embed="rId4"/>
          <a:stretch>
            <a:fillRect/>
          </a:stretch>
        </p:blipFill>
        <p:spPr>
          <a:xfrm>
            <a:off x="3474100" y="1364344"/>
            <a:ext cx="431800" cy="431800"/>
          </a:xfrm>
          <a:prstGeom prst="rect">
            <a:avLst/>
          </a:prstGeom>
        </p:spPr>
      </p:pic>
      <p:pic>
        <p:nvPicPr>
          <p:cNvPr id="430" name="Picture 429" descr="image.png"/>
          <p:cNvPicPr>
            <a:picLocks noChangeAspect="1"/>
          </p:cNvPicPr>
          <p:nvPr/>
        </p:nvPicPr>
        <p:blipFill>
          <a:blip r:embed="rId5"/>
          <a:stretch>
            <a:fillRect/>
          </a:stretch>
        </p:blipFill>
        <p:spPr>
          <a:xfrm>
            <a:off x="4325500" y="1529444"/>
            <a:ext cx="889000" cy="101600"/>
          </a:xfrm>
          <a:prstGeom prst="rect">
            <a:avLst/>
          </a:prstGeom>
        </p:spPr>
      </p:pic>
      <p:pic>
        <p:nvPicPr>
          <p:cNvPr id="431" name="Picture 430" descr="image.png"/>
          <p:cNvPicPr>
            <a:picLocks noChangeAspect="1"/>
          </p:cNvPicPr>
          <p:nvPr/>
        </p:nvPicPr>
        <p:blipFill>
          <a:blip r:embed="rId6"/>
          <a:stretch>
            <a:fillRect/>
          </a:stretch>
        </p:blipFill>
        <p:spPr>
          <a:xfrm>
            <a:off x="7165200" y="1364344"/>
            <a:ext cx="609600" cy="431800"/>
          </a:xfrm>
          <a:prstGeom prst="rect">
            <a:avLst/>
          </a:prstGeom>
        </p:spPr>
      </p:pic>
      <p:pic>
        <p:nvPicPr>
          <p:cNvPr id="432" name="Picture 431" descr="image.png"/>
          <p:cNvPicPr>
            <a:picLocks noChangeAspect="1"/>
          </p:cNvPicPr>
          <p:nvPr/>
        </p:nvPicPr>
        <p:blipFill>
          <a:blip r:embed="rId7"/>
          <a:stretch>
            <a:fillRect/>
          </a:stretch>
        </p:blipFill>
        <p:spPr>
          <a:xfrm>
            <a:off x="8334100" y="1364344"/>
            <a:ext cx="431800" cy="431800"/>
          </a:xfrm>
          <a:prstGeom prst="rect">
            <a:avLst/>
          </a:prstGeom>
        </p:spPr>
      </p:pic>
      <p:pic>
        <p:nvPicPr>
          <p:cNvPr id="433" name="Picture 432" descr="image.png"/>
          <p:cNvPicPr>
            <a:picLocks noChangeAspect="1"/>
          </p:cNvPicPr>
          <p:nvPr/>
        </p:nvPicPr>
        <p:blipFill>
          <a:blip r:embed="rId8"/>
          <a:stretch>
            <a:fillRect/>
          </a:stretch>
        </p:blipFill>
        <p:spPr>
          <a:xfrm>
            <a:off x="9274400" y="1363901"/>
            <a:ext cx="711200" cy="431800"/>
          </a:xfrm>
          <a:prstGeom prst="rect">
            <a:avLst/>
          </a:prstGeom>
        </p:spPr>
      </p:pic>
      <p:pic>
        <p:nvPicPr>
          <p:cNvPr id="434" name="Picture 433" descr="image.png"/>
          <p:cNvPicPr>
            <a:picLocks noChangeAspect="1"/>
          </p:cNvPicPr>
          <p:nvPr/>
        </p:nvPicPr>
        <p:blipFill>
          <a:blip r:embed="rId9"/>
          <a:stretch>
            <a:fillRect/>
          </a:stretch>
        </p:blipFill>
        <p:spPr>
          <a:xfrm>
            <a:off x="10265500" y="1465944"/>
            <a:ext cx="889000" cy="228600"/>
          </a:xfrm>
          <a:prstGeom prst="rect">
            <a:avLst/>
          </a:prstGeom>
        </p:spPr>
      </p:pic>
      <p:pic>
        <p:nvPicPr>
          <p:cNvPr id="435" name="Picture 434" descr="image.png"/>
          <p:cNvPicPr>
            <a:picLocks noChangeAspect="1"/>
          </p:cNvPicPr>
          <p:nvPr/>
        </p:nvPicPr>
        <p:blipFill>
          <a:blip r:embed="rId10"/>
          <a:stretch>
            <a:fillRect/>
          </a:stretch>
        </p:blipFill>
        <p:spPr>
          <a:xfrm>
            <a:off x="1187100" y="2768344"/>
            <a:ext cx="685800" cy="431800"/>
          </a:xfrm>
          <a:prstGeom prst="rect">
            <a:avLst/>
          </a:prstGeom>
        </p:spPr>
      </p:pic>
      <p:pic>
        <p:nvPicPr>
          <p:cNvPr id="436" name="Picture 435" descr="image.png"/>
          <p:cNvPicPr>
            <a:picLocks noChangeAspect="1"/>
          </p:cNvPicPr>
          <p:nvPr/>
        </p:nvPicPr>
        <p:blipFill>
          <a:blip r:embed="rId11"/>
          <a:stretch>
            <a:fillRect/>
          </a:stretch>
        </p:blipFill>
        <p:spPr>
          <a:xfrm>
            <a:off x="7254100" y="2804344"/>
            <a:ext cx="431800" cy="431800"/>
          </a:xfrm>
          <a:prstGeom prst="rect">
            <a:avLst/>
          </a:prstGeom>
        </p:spPr>
      </p:pic>
      <p:pic>
        <p:nvPicPr>
          <p:cNvPr id="437" name="Picture 436" descr="image.png"/>
          <p:cNvPicPr>
            <a:picLocks noChangeAspect="1"/>
          </p:cNvPicPr>
          <p:nvPr/>
        </p:nvPicPr>
        <p:blipFill>
          <a:blip r:embed="rId12"/>
          <a:stretch>
            <a:fillRect/>
          </a:stretch>
        </p:blipFill>
        <p:spPr>
          <a:xfrm>
            <a:off x="8162650" y="2804344"/>
            <a:ext cx="774700" cy="431800"/>
          </a:xfrm>
          <a:prstGeom prst="rect">
            <a:avLst/>
          </a:prstGeom>
        </p:spPr>
      </p:pic>
      <p:pic>
        <p:nvPicPr>
          <p:cNvPr id="438" name="Picture 437" descr="image.png"/>
          <p:cNvPicPr>
            <a:picLocks noChangeAspect="1"/>
          </p:cNvPicPr>
          <p:nvPr/>
        </p:nvPicPr>
        <p:blipFill>
          <a:blip r:embed="rId13"/>
          <a:stretch>
            <a:fillRect/>
          </a:stretch>
        </p:blipFill>
        <p:spPr>
          <a:xfrm>
            <a:off x="9395050" y="2804344"/>
            <a:ext cx="469900" cy="431800"/>
          </a:xfrm>
          <a:prstGeom prst="rect">
            <a:avLst/>
          </a:prstGeom>
        </p:spPr>
      </p:pic>
      <p:pic>
        <p:nvPicPr>
          <p:cNvPr id="439" name="Picture 438" descr="image.png"/>
          <p:cNvPicPr>
            <a:picLocks noChangeAspect="1"/>
          </p:cNvPicPr>
          <p:nvPr/>
        </p:nvPicPr>
        <p:blipFill>
          <a:blip r:embed="rId14"/>
          <a:stretch>
            <a:fillRect/>
          </a:stretch>
        </p:blipFill>
        <p:spPr>
          <a:xfrm>
            <a:off x="10322650" y="2804344"/>
            <a:ext cx="774700" cy="431800"/>
          </a:xfrm>
          <a:prstGeom prst="rect">
            <a:avLst/>
          </a:prstGeom>
        </p:spPr>
      </p:pic>
      <p:pic>
        <p:nvPicPr>
          <p:cNvPr id="440" name="Picture 439" descr="image.png"/>
          <p:cNvPicPr>
            <a:picLocks noChangeAspect="1"/>
          </p:cNvPicPr>
          <p:nvPr/>
        </p:nvPicPr>
        <p:blipFill>
          <a:blip r:embed="rId4"/>
          <a:stretch>
            <a:fillRect/>
          </a:stretch>
        </p:blipFill>
        <p:spPr>
          <a:xfrm>
            <a:off x="1314100" y="4208344"/>
            <a:ext cx="431800" cy="431800"/>
          </a:xfrm>
          <a:prstGeom prst="rect">
            <a:avLst/>
          </a:prstGeom>
        </p:spPr>
      </p:pic>
      <p:pic>
        <p:nvPicPr>
          <p:cNvPr id="441" name="Picture 440" descr="image.png"/>
          <p:cNvPicPr>
            <a:picLocks noChangeAspect="1"/>
          </p:cNvPicPr>
          <p:nvPr/>
        </p:nvPicPr>
        <p:blipFill>
          <a:blip r:embed="rId15"/>
          <a:stretch>
            <a:fillRect/>
          </a:stretch>
        </p:blipFill>
        <p:spPr>
          <a:xfrm>
            <a:off x="2216300" y="4208344"/>
            <a:ext cx="787400" cy="431800"/>
          </a:xfrm>
          <a:prstGeom prst="rect">
            <a:avLst/>
          </a:prstGeom>
        </p:spPr>
      </p:pic>
      <p:pic>
        <p:nvPicPr>
          <p:cNvPr id="442" name="Picture 441" descr="image.png"/>
          <p:cNvPicPr>
            <a:picLocks noChangeAspect="1"/>
          </p:cNvPicPr>
          <p:nvPr/>
        </p:nvPicPr>
        <p:blipFill>
          <a:blip r:embed="rId16"/>
          <a:stretch>
            <a:fillRect/>
          </a:stretch>
        </p:blipFill>
        <p:spPr>
          <a:xfrm>
            <a:off x="3474100" y="4208344"/>
            <a:ext cx="431800" cy="431800"/>
          </a:xfrm>
          <a:prstGeom prst="rect">
            <a:avLst/>
          </a:prstGeom>
        </p:spPr>
      </p:pic>
      <p:pic>
        <p:nvPicPr>
          <p:cNvPr id="443" name="Picture 442" descr="image.png"/>
          <p:cNvPicPr>
            <a:picLocks noChangeAspect="1"/>
          </p:cNvPicPr>
          <p:nvPr/>
        </p:nvPicPr>
        <p:blipFill>
          <a:blip r:embed="rId17"/>
          <a:stretch>
            <a:fillRect/>
          </a:stretch>
        </p:blipFill>
        <p:spPr>
          <a:xfrm>
            <a:off x="4325500" y="4303594"/>
            <a:ext cx="889000" cy="241300"/>
          </a:xfrm>
          <a:prstGeom prst="rect">
            <a:avLst/>
          </a:prstGeom>
        </p:spPr>
      </p:pic>
      <p:pic>
        <p:nvPicPr>
          <p:cNvPr id="444" name="Picture 443" descr="image.png"/>
          <p:cNvPicPr>
            <a:picLocks noChangeAspect="1"/>
          </p:cNvPicPr>
          <p:nvPr/>
        </p:nvPicPr>
        <p:blipFill>
          <a:blip r:embed="rId18"/>
          <a:stretch>
            <a:fillRect/>
          </a:stretch>
        </p:blipFill>
        <p:spPr>
          <a:xfrm>
            <a:off x="1206150" y="5648344"/>
            <a:ext cx="647700" cy="431800"/>
          </a:xfrm>
          <a:prstGeom prst="rect">
            <a:avLst/>
          </a:prstGeom>
        </p:spPr>
      </p:pic>
      <p:pic>
        <p:nvPicPr>
          <p:cNvPr id="445" name="Picture 444" descr="image.png"/>
          <p:cNvPicPr>
            <a:picLocks noChangeAspect="1"/>
          </p:cNvPicPr>
          <p:nvPr/>
        </p:nvPicPr>
        <p:blipFill>
          <a:blip r:embed="rId19"/>
          <a:stretch>
            <a:fillRect/>
          </a:stretch>
        </p:blipFill>
        <p:spPr>
          <a:xfrm>
            <a:off x="2457600" y="5711844"/>
            <a:ext cx="304800" cy="304800"/>
          </a:xfrm>
          <a:prstGeom prst="rect">
            <a:avLst/>
          </a:prstGeom>
        </p:spPr>
      </p:pic>
      <p:pic>
        <p:nvPicPr>
          <p:cNvPr id="446" name="Picture 445" descr="image.png"/>
          <p:cNvPicPr>
            <a:picLocks noChangeAspect="1"/>
          </p:cNvPicPr>
          <p:nvPr/>
        </p:nvPicPr>
        <p:blipFill>
          <a:blip r:embed="rId20"/>
          <a:stretch>
            <a:fillRect/>
          </a:stretch>
        </p:blipFill>
        <p:spPr>
          <a:xfrm>
            <a:off x="3245500" y="5711844"/>
            <a:ext cx="889000" cy="304800"/>
          </a:xfrm>
          <a:prstGeom prst="rect">
            <a:avLst/>
          </a:prstGeom>
        </p:spPr>
      </p:pic>
      <p:pic>
        <p:nvPicPr>
          <p:cNvPr id="447" name="Picture 446" descr="image.png"/>
          <p:cNvPicPr>
            <a:picLocks noChangeAspect="1"/>
          </p:cNvPicPr>
          <p:nvPr/>
        </p:nvPicPr>
        <p:blipFill>
          <a:blip r:embed="rId19"/>
          <a:stretch>
            <a:fillRect/>
          </a:stretch>
        </p:blipFill>
        <p:spPr>
          <a:xfrm>
            <a:off x="4617600" y="5711844"/>
            <a:ext cx="304800" cy="304800"/>
          </a:xfrm>
          <a:prstGeom prst="rect">
            <a:avLst/>
          </a:prstGeom>
        </p:spPr>
      </p:pic>
      <p:pic>
        <p:nvPicPr>
          <p:cNvPr id="448" name="Picture 447" descr="image.png"/>
          <p:cNvPicPr>
            <a:picLocks noChangeAspect="1"/>
          </p:cNvPicPr>
          <p:nvPr/>
        </p:nvPicPr>
        <p:blipFill>
          <a:blip r:embed="rId21"/>
          <a:stretch>
            <a:fillRect/>
          </a:stretch>
        </p:blipFill>
        <p:spPr>
          <a:xfrm>
            <a:off x="7254100" y="4244344"/>
            <a:ext cx="431800" cy="431800"/>
          </a:xfrm>
          <a:prstGeom prst="rect">
            <a:avLst/>
          </a:prstGeom>
        </p:spPr>
      </p:pic>
      <p:pic>
        <p:nvPicPr>
          <p:cNvPr id="449" name="Picture 448" descr="image.png"/>
          <p:cNvPicPr>
            <a:picLocks noChangeAspect="1"/>
          </p:cNvPicPr>
          <p:nvPr/>
        </p:nvPicPr>
        <p:blipFill>
          <a:blip r:embed="rId22"/>
          <a:stretch>
            <a:fillRect/>
          </a:stretch>
        </p:blipFill>
        <p:spPr>
          <a:xfrm>
            <a:off x="8143600" y="4244344"/>
            <a:ext cx="812800" cy="431800"/>
          </a:xfrm>
          <a:prstGeom prst="rect">
            <a:avLst/>
          </a:prstGeom>
        </p:spPr>
      </p:pic>
      <p:pic>
        <p:nvPicPr>
          <p:cNvPr id="450" name="Picture 449" descr="image.png"/>
          <p:cNvPicPr>
            <a:picLocks noChangeAspect="1"/>
          </p:cNvPicPr>
          <p:nvPr/>
        </p:nvPicPr>
        <p:blipFill>
          <a:blip r:embed="rId23"/>
          <a:stretch>
            <a:fillRect/>
          </a:stretch>
        </p:blipFill>
        <p:spPr>
          <a:xfrm>
            <a:off x="9414100" y="4244344"/>
            <a:ext cx="431800" cy="431800"/>
          </a:xfrm>
          <a:prstGeom prst="rect">
            <a:avLst/>
          </a:prstGeom>
        </p:spPr>
      </p:pic>
      <p:pic>
        <p:nvPicPr>
          <p:cNvPr id="451" name="Picture 450" descr="image.png"/>
          <p:cNvPicPr>
            <a:picLocks noChangeAspect="1"/>
          </p:cNvPicPr>
          <p:nvPr/>
        </p:nvPicPr>
        <p:blipFill>
          <a:blip r:embed="rId24"/>
          <a:stretch>
            <a:fillRect/>
          </a:stretch>
        </p:blipFill>
        <p:spPr>
          <a:xfrm>
            <a:off x="10265500" y="4377694"/>
            <a:ext cx="889000" cy="165100"/>
          </a:xfrm>
          <a:prstGeom prst="rect">
            <a:avLst/>
          </a:prstGeom>
        </p:spPr>
      </p:pic>
      <p:pic>
        <p:nvPicPr>
          <p:cNvPr id="452" name="Picture 451" descr="image.png"/>
          <p:cNvPicPr>
            <a:picLocks noChangeAspect="1"/>
          </p:cNvPicPr>
          <p:nvPr/>
        </p:nvPicPr>
        <p:blipFill>
          <a:blip r:embed="rId25"/>
          <a:stretch>
            <a:fillRect/>
          </a:stretch>
        </p:blipFill>
        <p:spPr>
          <a:xfrm>
            <a:off x="7228700" y="5648344"/>
            <a:ext cx="482600" cy="431800"/>
          </a:xfrm>
          <a:prstGeom prst="rect">
            <a:avLst/>
          </a:prstGeom>
        </p:spPr>
      </p:pic>
      <p:pic>
        <p:nvPicPr>
          <p:cNvPr id="453" name="Picture 452" descr="image.png"/>
          <p:cNvPicPr>
            <a:picLocks noChangeAspect="1"/>
          </p:cNvPicPr>
          <p:nvPr/>
        </p:nvPicPr>
        <p:blipFill>
          <a:blip r:embed="rId26"/>
          <a:stretch>
            <a:fillRect/>
          </a:stretch>
        </p:blipFill>
        <p:spPr>
          <a:xfrm>
            <a:off x="8334100" y="5648344"/>
            <a:ext cx="431800" cy="431800"/>
          </a:xfrm>
          <a:prstGeom prst="rect">
            <a:avLst/>
          </a:prstGeom>
        </p:spPr>
      </p:pic>
      <p:pic>
        <p:nvPicPr>
          <p:cNvPr id="454" name="Picture 453" descr="image.png"/>
          <p:cNvPicPr>
            <a:picLocks noChangeAspect="1"/>
          </p:cNvPicPr>
          <p:nvPr/>
        </p:nvPicPr>
        <p:blipFill>
          <a:blip r:embed="rId27"/>
          <a:stretch>
            <a:fillRect/>
          </a:stretch>
        </p:blipFill>
        <p:spPr>
          <a:xfrm>
            <a:off x="9185500" y="5724544"/>
            <a:ext cx="889000" cy="279400"/>
          </a:xfrm>
          <a:prstGeom prst="rect">
            <a:avLst/>
          </a:prstGeom>
        </p:spPr>
      </p:pic>
      <p:pic>
        <p:nvPicPr>
          <p:cNvPr id="455" name="Picture 454" descr="image.png"/>
          <p:cNvPicPr>
            <a:picLocks noChangeAspect="1"/>
          </p:cNvPicPr>
          <p:nvPr/>
        </p:nvPicPr>
        <p:blipFill>
          <a:blip r:embed="rId28"/>
          <a:stretch>
            <a:fillRect/>
          </a:stretch>
        </p:blipFill>
        <p:spPr>
          <a:xfrm>
            <a:off x="10265500" y="5667394"/>
            <a:ext cx="889000" cy="393700"/>
          </a:xfrm>
          <a:prstGeom prst="rect">
            <a:avLst/>
          </a:prstGeom>
        </p:spPr>
      </p:pic>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3"/>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20,592</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226</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512</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~2.4%</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Finance &amp; Accounting Footprint for Hospital Corporation of America</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76</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4</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7</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Greater London, United Kingdom
Alexandria, Egypt
Tabuk, Saudi Arabia
Cape Winelands, Western Cape, South Africa</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Greater Nashville, Tennessee Area, United States
Houston, Texas Area, United States
San Antonio, Texas Area, United States
Miami-Fort Lauderdale Area, United States
Tampa-St. Petersburg, Florida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Central Luzon, Philippines
West Java, Indonesia
Wellington, New Zealand
Vaishali Area, India
National Capital Region, India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Finance &amp; Accounting</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21,330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~96.5%</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u="none" i="0">
                <a:solidFill>
                  <a:srgbClr val="FFFFFF"/>
                </a:solidFill>
                <a:latin typeface="Calibiri"/>
              </a:rPr>
              <a:t>~1.1%</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u="none" i="0">
                <a:solidFill>
                  <a:srgbClr val="004DB6"/>
                </a:solidFill>
                <a:latin typeface="calibri"/>
              </a:rPr>
              <a:t>Houston, Texas Area, United States</a:t>
            </a:r>
            <a:r>
              <a:rPr sz="1000" b="0" u="none" i="0">
                <a:solidFill>
                  <a:srgbClr val="000000"/>
                </a:solidFill>
                <a:latin typeface="calibri"/>
              </a:rPr>
              <a:t>
•  General Accounting
•  Financial Planning &amp; Analysis
•  Accounts Receivable
•  Accounts Payable
•  Financial Regulatory Reporting &amp; Compliance</a:t>
            </a:r>
            <a:r>
              <a:rPr sz="1000" b="1" u="none" i="0">
                <a:solidFill>
                  <a:srgbClr val="004DB6"/>
                </a:solidFill>
                <a:latin typeface="calibri"/>
              </a:rPr>
              <a:t>
Greater Nashville, Tennessee Area, United States</a:t>
            </a:r>
            <a:r>
              <a:rPr sz="1000" b="0" u="none" i="0">
                <a:solidFill>
                  <a:srgbClr val="000000"/>
                </a:solidFill>
                <a:latin typeface="calibri"/>
              </a:rPr>
              <a:t>
•  General Accounting
•  Financial Planning &amp; Analysis
•  Internal Audit &amp; Reporting
•  Tax
•  Accounts Receivable</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87</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37" name="Picture 36">
            <a:extLst>
              <a:ext uri="{FF2B5EF4-FFF2-40B4-BE49-F238E27FC236}">
                <a16:creationId xmlns:a16="http://schemas.microsoft.com/office/drawing/2014/main" id="{EA138911-CB06-8E77-3A2B-F53BAF447D0A}"/>
              </a:ext>
            </a:extLst>
          </p:cNvPr>
          <p:cNvPicPr>
            <a:picLocks noChangeAspect="1"/>
          </p:cNvPicPr>
          <p:nvPr/>
        </p:nvPicPr>
        <p:blipFill rotWithShape="1">
          <a:blip r:embed="rId2"/>
          <a:srcRect l="3576" t="9604" r="11647" b="5153"/>
          <a:stretch/>
        </p:blipFill>
        <p:spPr>
          <a:xfrm>
            <a:off x="0" y="1313198"/>
            <a:ext cx="10131892" cy="5094833"/>
          </a:xfrm>
          <a:prstGeom prst="rect">
            <a:avLst/>
          </a:prstGeom>
        </p:spPr>
      </p:pic>
      <p:sp>
        <p:nvSpPr>
          <p:cNvPr id="40" name="TextBox 39">
            <a:extLst>
              <a:ext uri="{FF2B5EF4-FFF2-40B4-BE49-F238E27FC236}">
                <a16:creationId xmlns:a16="http://schemas.microsoft.com/office/drawing/2014/main" id="{BD6FF392-557B-07E5-3E9E-522D652AE8CB}"/>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41" name="Connector: Elbow 385">
            <a:extLst>
              <a:ext uri="{FF2B5EF4-FFF2-40B4-BE49-F238E27FC236}">
                <a16:creationId xmlns:a16="http://schemas.microsoft.com/office/drawing/2014/main" id="{01B2BEF9-143B-1525-84E6-3023CD6CB3E2}"/>
              </a:ext>
            </a:extLst>
          </p:cNvPr>
          <p:cNvCxnSpPr>
            <a:cxnSpLocks/>
            <a:stCxn id="44" idx="6"/>
            <a:endCxn id="78"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039EF5D1-B346-902B-637F-2EA4B913D8A5}"/>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43" name="Connector: Elbow 385">
            <a:extLst>
              <a:ext uri="{FF2B5EF4-FFF2-40B4-BE49-F238E27FC236}">
                <a16:creationId xmlns:a16="http://schemas.microsoft.com/office/drawing/2014/main" id="{A40BE0A6-5C40-84F5-5588-472D738EC2AA}"/>
              </a:ext>
            </a:extLst>
          </p:cNvPr>
          <p:cNvCxnSpPr>
            <a:cxnSpLocks/>
            <a:endCxn id="56" idx="3"/>
          </p:cNvCxnSpPr>
          <p:nvPr/>
        </p:nvCxnSpPr>
        <p:spPr>
          <a:xfrm rot="16200000" flipV="1">
            <a:off x="4353547" y="1743329"/>
            <a:ext cx="1449091" cy="928698"/>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44" name="Oval 43">
            <a:extLst>
              <a:ext uri="{FF2B5EF4-FFF2-40B4-BE49-F238E27FC236}">
                <a16:creationId xmlns:a16="http://schemas.microsoft.com/office/drawing/2014/main" id="{43518645-C3C5-C8B1-3302-F2813786A55F}"/>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49" name="Rectangle 48">
            <a:extLst>
              <a:ext uri="{FF2B5EF4-FFF2-40B4-BE49-F238E27FC236}">
                <a16:creationId xmlns:a16="http://schemas.microsoft.com/office/drawing/2014/main" id="{ED0E82E5-D819-5904-CD80-B9ED5205A954}"/>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3,380</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50" name="TextBox 49">
            <a:extLst>
              <a:ext uri="{FF2B5EF4-FFF2-40B4-BE49-F238E27FC236}">
                <a16:creationId xmlns:a16="http://schemas.microsoft.com/office/drawing/2014/main" id="{A8A78391-1416-F2EB-94CE-0D28983AEEF9}"/>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56" name="Rectangle 55">
            <a:extLst>
              <a:ext uri="{FF2B5EF4-FFF2-40B4-BE49-F238E27FC236}">
                <a16:creationId xmlns:a16="http://schemas.microsoft.com/office/drawing/2014/main" id="{6189A867-3551-F13A-6B36-25B56E92E0D9}"/>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120</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57" name="TextBox 56">
            <a:extLst>
              <a:ext uri="{FF2B5EF4-FFF2-40B4-BE49-F238E27FC236}">
                <a16:creationId xmlns:a16="http://schemas.microsoft.com/office/drawing/2014/main" id="{B7B4A33D-3354-9F35-354D-C4A68167D2FA}"/>
              </a:ext>
            </a:extLst>
          </p:cNvPr>
          <p:cNvSpPr txBox="1"/>
          <p:nvPr/>
        </p:nvSpPr>
        <p:spPr>
          <a:xfrm>
            <a:off x="2893102" y="4087075"/>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75" name="Rectangle 74">
            <a:extLst>
              <a:ext uri="{FF2B5EF4-FFF2-40B4-BE49-F238E27FC236}">
                <a16:creationId xmlns:a16="http://schemas.microsoft.com/office/drawing/2014/main" id="{377FBF10-91EA-C9E7-76E9-CCF7817EFD2C}"/>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IT Footprint for Hospital Corporation of America</a:t>
            </a:r>
          </a:p>
        </p:txBody>
      </p:sp>
      <p:sp>
        <p:nvSpPr>
          <p:cNvPr id="78" name="Oval 77">
            <a:extLst>
              <a:ext uri="{FF2B5EF4-FFF2-40B4-BE49-F238E27FC236}">
                <a16:creationId xmlns:a16="http://schemas.microsoft.com/office/drawing/2014/main" id="{FF8E3262-40A3-0917-6EEA-B33A3450434E}"/>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38</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79" name="Oval 78">
            <a:extLst>
              <a:ext uri="{FF2B5EF4-FFF2-40B4-BE49-F238E27FC236}">
                <a16:creationId xmlns:a16="http://schemas.microsoft.com/office/drawing/2014/main" id="{3B200C44-218B-DEA3-A711-6A132DDAF656}"/>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81" name="TextBox 80">
            <a:extLst>
              <a:ext uri="{FF2B5EF4-FFF2-40B4-BE49-F238E27FC236}">
                <a16:creationId xmlns:a16="http://schemas.microsoft.com/office/drawing/2014/main" id="{108EF1E3-2F55-63CA-2375-16BF8E0B8841}"/>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Greater London, United Kingdom</a:t>
            </a:r>
            <a:endParaRPr lang="en-IN" sz="1100" dirty="0">
              <a:solidFill>
                <a:srgbClr val="000000"/>
              </a:solidFill>
              <a:latin typeface="Calibri" panose="020F0502020204030204" pitchFamily="34" charset="0"/>
              <a:cs typeface="Calibri" panose="020F0502020204030204" pitchFamily="34" charset="0"/>
            </a:endParaRPr>
          </a:p>
        </p:txBody>
      </p:sp>
      <p:sp>
        <p:nvSpPr>
          <p:cNvPr id="82" name="TextBox 81">
            <a:extLst>
              <a:ext uri="{FF2B5EF4-FFF2-40B4-BE49-F238E27FC236}">
                <a16:creationId xmlns:a16="http://schemas.microsoft.com/office/drawing/2014/main" id="{662BBEC2-B372-F2DE-9451-C8C551D8DB49}"/>
              </a:ext>
            </a:extLst>
          </p:cNvPr>
          <p:cNvSpPr txBox="1"/>
          <p:nvPr/>
        </p:nvSpPr>
        <p:spPr>
          <a:xfrm>
            <a:off x="2549757" y="4426467"/>
            <a:ext cx="2573573" cy="1977822"/>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Greater Nashville, Tennessee Area, United States
Dallas-Fort Worth Area, United States
Houston, Texas Area, United States
Miami-Fort Lauderdale Area, United States
Tampa-St. Petersburg, Florida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3" name="Oval 2">
            <a:extLst>
              <a:ext uri="{FF2B5EF4-FFF2-40B4-BE49-F238E27FC236}">
                <a16:creationId xmlns:a16="http://schemas.microsoft.com/office/drawing/2014/main" id="{AF1BF92B-24FB-5A5D-D0EE-CF990CA1F415}"/>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4" name="TextBox 3">
            <a:extLst>
              <a:ext uri="{FF2B5EF4-FFF2-40B4-BE49-F238E27FC236}">
                <a16:creationId xmlns:a16="http://schemas.microsoft.com/office/drawing/2014/main" id="{AEA142EA-2916-5162-B57B-A5C81216EB78}"/>
              </a:ext>
            </a:extLst>
          </p:cNvPr>
          <p:cNvSpPr txBox="1"/>
          <p:nvPr/>
        </p:nvSpPr>
        <p:spPr>
          <a:xfrm>
            <a:off x="5182371" y="2960104"/>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~3.4%</a:t>
            </a:r>
          </a:p>
        </p:txBody>
      </p:sp>
      <p:sp>
        <p:nvSpPr>
          <p:cNvPr id="23" name="TextBox 22">
            <a:extLst>
              <a:ext uri="{FF2B5EF4-FFF2-40B4-BE49-F238E27FC236}">
                <a16:creationId xmlns:a16="http://schemas.microsoft.com/office/drawing/2014/main" id="{6BB3E4F2-2A8F-2F8B-4CC5-B3A1C91EF35A}"/>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2" name="Title 1">
            <a:extLst>
              <a:ext uri="{FF2B5EF4-FFF2-40B4-BE49-F238E27FC236}">
                <a16:creationId xmlns:a16="http://schemas.microsoft.com/office/drawing/2014/main" id="{E6AF9758-8041-E62C-4EB4-01B65F0DAA06}"/>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lang="en-IN" sz="1600" dirty="0">
                <a:solidFill>
                  <a:srgbClr val="C00000"/>
                </a:solidFill>
                <a:latin typeface="Calibri" panose="020F0502020204030204" pitchFamily="34" charset="0"/>
                <a:cs typeface="Calibri" panose="020F0502020204030204" pitchFamily="34" charset="0"/>
              </a:rPr>
              <a:t>Global Footprint:</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20" name="Title 1">
            <a:extLst>
              <a:ext uri="{FF2B5EF4-FFF2-40B4-BE49-F238E27FC236}">
                <a16:creationId xmlns:a16="http://schemas.microsoft.com/office/drawing/2014/main" id="{370102C2-6CA7-F2D4-46D6-F72391C18D31}"/>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IT</a:t>
            </a:r>
          </a:p>
        </p:txBody>
      </p:sp>
      <p:grpSp>
        <p:nvGrpSpPr>
          <p:cNvPr id="8" name="Group 7">
            <a:extLst>
              <a:ext uri="{FF2B5EF4-FFF2-40B4-BE49-F238E27FC236}">
                <a16:creationId xmlns:a16="http://schemas.microsoft.com/office/drawing/2014/main" id="{74B6CE5B-B83E-8D27-3648-7693F9CF9BA3}"/>
              </a:ext>
            </a:extLst>
          </p:cNvPr>
          <p:cNvGrpSpPr/>
          <p:nvPr/>
        </p:nvGrpSpPr>
        <p:grpSpPr>
          <a:xfrm>
            <a:off x="212035" y="5173070"/>
            <a:ext cx="2073965" cy="1253604"/>
            <a:chOff x="212035" y="5009171"/>
            <a:chExt cx="2073965" cy="1253604"/>
          </a:xfrm>
        </p:grpSpPr>
        <p:sp>
          <p:nvSpPr>
            <p:cNvPr id="9" name="Rectangle 8">
              <a:extLst>
                <a:ext uri="{FF2B5EF4-FFF2-40B4-BE49-F238E27FC236}">
                  <a16:creationId xmlns:a16="http://schemas.microsoft.com/office/drawing/2014/main" id="{80B316C4-E4E8-4239-A458-CACD04129F2F}"/>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10" name="Rectangle 9">
              <a:extLst>
                <a:ext uri="{FF2B5EF4-FFF2-40B4-BE49-F238E27FC236}">
                  <a16:creationId xmlns:a16="http://schemas.microsoft.com/office/drawing/2014/main" id="{4A075EF4-7D30-C8A0-30BA-6A95B2BAD83D}"/>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11" name="Rectangle 10">
              <a:extLst>
                <a:ext uri="{FF2B5EF4-FFF2-40B4-BE49-F238E27FC236}">
                  <a16:creationId xmlns:a16="http://schemas.microsoft.com/office/drawing/2014/main" id="{1B592A03-E297-673F-8788-E00D1A325D88}"/>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12" name="Rectangle 11">
              <a:extLst>
                <a:ext uri="{FF2B5EF4-FFF2-40B4-BE49-F238E27FC236}">
                  <a16:creationId xmlns:a16="http://schemas.microsoft.com/office/drawing/2014/main" id="{EEA61F0B-83C3-C8C5-3D04-614AB5BE0129}"/>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13" name="Oval 12">
              <a:extLst>
                <a:ext uri="{FF2B5EF4-FFF2-40B4-BE49-F238E27FC236}">
                  <a16:creationId xmlns:a16="http://schemas.microsoft.com/office/drawing/2014/main" id="{E6E51722-F54E-C89C-2721-4AF433C69012}"/>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14" name="Rectangle 13">
              <a:extLst>
                <a:ext uri="{FF2B5EF4-FFF2-40B4-BE49-F238E27FC236}">
                  <a16:creationId xmlns:a16="http://schemas.microsoft.com/office/drawing/2014/main" id="{136D6FEE-D99F-E931-39DF-3F7A70742A46}"/>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15" name="Oval 14">
              <a:extLst>
                <a:ext uri="{FF2B5EF4-FFF2-40B4-BE49-F238E27FC236}">
                  <a16:creationId xmlns:a16="http://schemas.microsoft.com/office/drawing/2014/main" id="{3F2B17DB-721E-F72D-3AB8-91967BD692C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30" name="TextBox 29">
            <a:extLst>
              <a:ext uri="{FF2B5EF4-FFF2-40B4-BE49-F238E27FC236}">
                <a16:creationId xmlns:a16="http://schemas.microsoft.com/office/drawing/2014/main" id="{8BE6100E-F9EB-2524-B514-F80C48102237}"/>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~96.6%</a:t>
            </a:r>
          </a:p>
        </p:txBody>
      </p:sp>
      <p:sp>
        <p:nvSpPr>
          <p:cNvPr id="22" name="Rectangle: Rounded Corners 31">
            <a:extLst>
              <a:ext uri="{FF2B5EF4-FFF2-40B4-BE49-F238E27FC236}">
                <a16:creationId xmlns:a16="http://schemas.microsoft.com/office/drawing/2014/main" id="{B091A18C-B673-4139-25D0-A2BC295B40B4}"/>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24" name="Rectangle 23">
            <a:extLst>
              <a:ext uri="{FF2B5EF4-FFF2-40B4-BE49-F238E27FC236}">
                <a16:creationId xmlns:a16="http://schemas.microsoft.com/office/drawing/2014/main" id="{B10394D0-96BF-B71F-D12F-DAA7FE444955}"/>
              </a:ext>
            </a:extLst>
          </p:cNvPr>
          <p:cNvSpPr/>
          <p:nvPr/>
        </p:nvSpPr>
        <p:spPr>
          <a:xfrm>
            <a:off x="9399533" y="1951890"/>
            <a:ext cx="2470931"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3,500</a:t>
            </a:r>
            <a:endParaRPr lang="en-IN" sz="1200" b="1" dirty="0">
              <a:solidFill>
                <a:srgbClr val="F2F2F2"/>
              </a:solidFill>
              <a:latin typeface="Calibri" panose="020F0502020204030204" pitchFamily="34" charset="0"/>
              <a:cs typeface="Calibri" panose="020F0502020204030204" pitchFamily="34" charset="0"/>
            </a:endParaRPr>
          </a:p>
        </p:txBody>
      </p:sp>
      <p:sp>
        <p:nvSpPr>
          <p:cNvPr id="25" name="custom_name=&quot;focused_workloads_heading&quot;">
            <a:extLst>
              <a:ext uri="{FF2B5EF4-FFF2-40B4-BE49-F238E27FC236}">
                <a16:creationId xmlns:a16="http://schemas.microsoft.com/office/drawing/2014/main" id="{A4E30FF0-CDB0-4ED2-402C-C63B7E85AA91}"/>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26" name="TextBox 25">
            <a:extLst>
              <a:ext uri="{FF2B5EF4-FFF2-40B4-BE49-F238E27FC236}">
                <a16:creationId xmlns:a16="http://schemas.microsoft.com/office/drawing/2014/main" id="{579078A7-5EF4-868B-3DD5-8FC45AD27A0D}"/>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u="none" i="0">
                <a:solidFill>
                  <a:srgbClr val="004DB6"/>
                </a:solidFill>
                <a:latin typeface="calibri"/>
              </a:rPr>
              <a:t>Dallas-Fort Worth Area, United States</a:t>
            </a:r>
            <a:r>
              <a:rPr sz="1000" b="0" u="none" i="0">
                <a:solidFill>
                  <a:srgbClr val="000000"/>
                </a:solidFill>
                <a:latin typeface="calibri"/>
              </a:rPr>
              <a:t>
•  Business Intelligence &amp; Analytics</a:t>
            </a:r>
            <a:r>
              <a:rPr sz="1000" b="1" u="none" i="0">
                <a:solidFill>
                  <a:srgbClr val="004DB6"/>
                </a:solidFill>
                <a:latin typeface="calibri"/>
              </a:rPr>
              <a:t>
Greater Nashville, Tennessee Area, United States</a:t>
            </a:r>
            <a:r>
              <a:rPr sz="1000" b="0" u="none" i="0">
                <a:solidFill>
                  <a:srgbClr val="000000"/>
                </a:solidFill>
                <a:latin typeface="calibri"/>
              </a:rPr>
              <a:t>
•  Business Intelligence &amp; Analytics
•  Application Development &amp; Maintenance
•  Infrastructure Management System
•  Data Engineering
•  Data Centre Management</a:t>
            </a:r>
          </a:p>
        </p:txBody>
      </p:sp>
      <p:sp>
        <p:nvSpPr>
          <p:cNvPr id="31" name="Rectangle: Rounded Corners 20">
            <a:extLst>
              <a:ext uri="{FF2B5EF4-FFF2-40B4-BE49-F238E27FC236}">
                <a16:creationId xmlns:a16="http://schemas.microsoft.com/office/drawing/2014/main" id="{15CC3A90-14BA-08BE-12A9-62B7F91C7494}"/>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32" name="Rectangle 31">
            <a:extLst>
              <a:ext uri="{FF2B5EF4-FFF2-40B4-BE49-F238E27FC236}">
                <a16:creationId xmlns:a16="http://schemas.microsoft.com/office/drawing/2014/main" id="{D67F2BDD-4A40-6A82-0E12-23F5F17BD23F}"/>
              </a:ext>
            </a:extLst>
          </p:cNvPr>
          <p:cNvSpPr/>
          <p:nvPr/>
        </p:nvSpPr>
        <p:spPr>
          <a:xfrm>
            <a:off x="9399533" y="1343020"/>
            <a:ext cx="2452999"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39</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3"/>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37,062</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78</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300</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~0.8%</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Human Resources Footprint for Hospital Corporation of America</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93</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Greater London, United Kingdom</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Greater Nashville, Tennessee Area, United States
Miami-Fort Lauderdale Area, United States
Tampa-St. Petersburg, Florida Area, United States
Houston, Texas Area, United States
Dallas-Fort Worth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Greater Adelaide Area, Australia
Auckland, New Zealand</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Human Resources</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37,440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~99.0%</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u="none" i="0">
                <a:solidFill>
                  <a:srgbClr val="FFFFFF"/>
                </a:solidFill>
                <a:latin typeface="Calibiri"/>
              </a:rPr>
              <a:t>~0.2%</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u="none" i="0">
                <a:solidFill>
                  <a:srgbClr val="004DB6"/>
                </a:solidFill>
                <a:latin typeface="calibri"/>
              </a:rPr>
              <a:t>Miami-Fort Lauderdale Area, United States</a:t>
            </a:r>
            <a:r>
              <a:rPr sz="1000" b="0" u="none" i="0">
                <a:solidFill>
                  <a:srgbClr val="000000"/>
                </a:solidFill>
                <a:latin typeface="calibri"/>
              </a:rPr>
              <a:t>
•  Talent Acquisition
•  Workforce Administration &amp; Management
•  Hr Strategy &amp; Governance
•  Learning &amp; Development
•  Compensation &amp; Benefits</a:t>
            </a:r>
            <a:r>
              <a:rPr sz="1000" b="1" u="none" i="0">
                <a:solidFill>
                  <a:srgbClr val="004DB6"/>
                </a:solidFill>
                <a:latin typeface="calibri"/>
              </a:rPr>
              <a:t>
Greater Nashville, Tennessee Area, United States</a:t>
            </a:r>
            <a:r>
              <a:rPr sz="1000" b="0" u="none" i="0">
                <a:solidFill>
                  <a:srgbClr val="000000"/>
                </a:solidFill>
                <a:latin typeface="calibri"/>
              </a:rPr>
              <a:t>
•  Talent Acquisition
•  Workforce Administration &amp; Management
•  Learning &amp; Development
•  Compensation &amp; Benefits
•  Hr Strategy &amp; Governance</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96</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3"/>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4,682</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45</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43</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~0.9%</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Legal Footprint for Hospital Corporation of America</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34</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Hertfordshire, United Kingdom</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Greater Nashville, Tennessee Area, United States
Tampa-St. Petersburg, Florida Area, United States
Kansas City Metropolitan Area, United States
Dallas-Fort Worth Area, United States
Greater St. Louis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Rajshahi, Bangladesh</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Legal</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4,770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~98.2%</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u="none" i="0">
                <a:solidFill>
                  <a:srgbClr val="FFFFFF"/>
                </a:solidFill>
                <a:latin typeface="Calibiri"/>
              </a:rPr>
              <a:t>~0.9%</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u="none" i="0">
                <a:solidFill>
                  <a:srgbClr val="004DB6"/>
                </a:solidFill>
                <a:latin typeface="calibri"/>
              </a:rPr>
              <a:t>Greater Nashville, Tennessee Area, United States</a:t>
            </a:r>
            <a:r>
              <a:rPr sz="1000" b="0" u="none" i="0">
                <a:solidFill>
                  <a:srgbClr val="000000"/>
                </a:solidFill>
                <a:latin typeface="calibri"/>
              </a:rPr>
              <a:t>
•  Contract Management &amp; Transaction
•  Legal Support &amp; Paralegal
•  Litigation
•  Legal Governance &amp; Compliance</a:t>
            </a:r>
            <a:r>
              <a:rPr sz="1000" b="1" u="none" i="0">
                <a:solidFill>
                  <a:srgbClr val="004DB6"/>
                </a:solidFill>
                <a:latin typeface="calibri"/>
              </a:rPr>
              <a:t>
Tampa-St. Petersburg, Florida Area, United States</a:t>
            </a:r>
            <a:r>
              <a:rPr sz="1000" b="0" u="none" i="0">
                <a:solidFill>
                  <a:srgbClr val="000000"/>
                </a:solidFill>
                <a:latin typeface="calibri"/>
              </a:rPr>
              <a:t>
•  Contract Management &amp; Transaction</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36</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3"/>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32,919</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626</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1,285</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~3.7%</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Sales &amp; Marketing Footprint for Hospital Corporation of America</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88</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4</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8</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Greater London, United Kingdom
Rivers, Nigeria
Central, Ghana
West Midlands, United Kingdom</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Greater Nashville, Tennessee Area, United States
Houston, Texas Area, United States
Miami-Fort Lauderdale Area, United States
Dallas-Fort Worth Area, United States
San Antonio, Texas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Greater Melbourne Area, Australia
Ahmedabad Area, India
Tehran, Iran
Jakarta, Indonesia
Ernakulam Area, India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Sales &amp; Marketing</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34,830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~94.5%</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u="none" i="0">
                <a:solidFill>
                  <a:srgbClr val="FFFFFF"/>
                </a:solidFill>
                <a:latin typeface="Calibiri"/>
              </a:rPr>
              <a:t>~1.8%</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u="none" i="0">
                <a:solidFill>
                  <a:srgbClr val="004DB6"/>
                </a:solidFill>
                <a:latin typeface="calibri"/>
              </a:rPr>
              <a:t>Houston, Texas Area, United States</a:t>
            </a:r>
            <a:r>
              <a:rPr sz="1000" b="0" u="none" i="0">
                <a:solidFill>
                  <a:srgbClr val="000000"/>
                </a:solidFill>
                <a:latin typeface="calibri"/>
              </a:rPr>
              <a:t>
•  Business Development
•  Sales Strategy &amp; Planning
•  Marketing Strategy &amp; Brand Management
•  Communication &amp; Public Relation
•  Account Management</a:t>
            </a:r>
            <a:r>
              <a:rPr sz="1000" b="1" u="none" i="0">
                <a:solidFill>
                  <a:srgbClr val="004DB6"/>
                </a:solidFill>
                <a:latin typeface="calibri"/>
              </a:rPr>
              <a:t>
Greater Nashville, Tennessee Area, United States</a:t>
            </a:r>
            <a:r>
              <a:rPr sz="1000" b="0" u="none" i="0">
                <a:solidFill>
                  <a:srgbClr val="000000"/>
                </a:solidFill>
                <a:latin typeface="calibri"/>
              </a:rPr>
              <a:t>
•  Marketing Strategy &amp; Brand Management
•  Sales Strategy &amp; Planning
•  Communication &amp; Public Relation
•  Sales Enablement &amp; Support
•  Business Development</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100</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3"/>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23,451</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90</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1,079</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~4.4%</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Customer Support &amp; Service Footprint for Hospital Corporation of America</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74</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4</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Cheshire, United Kingdom
Greater London, United Kingdom
Federal Capital Territory, Nigeria
Conwy, United Kingdom</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Greater Nashville, Tennessee Area, United States
Houston, Texas Area, United States
Miami-Fort Lauderdale Area, United States
Dallas-Fort Worth Area, United States
San Antonio, Texas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Greater Melbourne Area, Australia
Madurai Area, India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Customer Support &amp; Service</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24,620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~95.3%</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u="none" i="0">
                <a:solidFill>
                  <a:srgbClr val="FFFFFF"/>
                </a:solidFill>
                <a:latin typeface="Calibiri"/>
              </a:rPr>
              <a:t>~0.4%</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u="none" i="0">
                <a:solidFill>
                  <a:srgbClr val="004DB6"/>
                </a:solidFill>
                <a:latin typeface="calibri"/>
              </a:rPr>
              <a:t>Houston, Texas Area, United States</a:t>
            </a:r>
            <a:r>
              <a:rPr sz="1000" b="0" u="none" i="0">
                <a:solidFill>
                  <a:srgbClr val="000000"/>
                </a:solidFill>
                <a:latin typeface="calibri"/>
              </a:rPr>
              <a:t>
•  Customer Service &amp; Support
•  Product Installation, Maintenance &amp; Technical Support
•  Customer Success</a:t>
            </a:r>
            <a:r>
              <a:rPr sz="1000" b="1" u="none" i="0">
                <a:solidFill>
                  <a:srgbClr val="004DB6"/>
                </a:solidFill>
                <a:latin typeface="calibri"/>
              </a:rPr>
              <a:t>
Greater Nashville, Tennessee Area, United States</a:t>
            </a:r>
            <a:r>
              <a:rPr sz="1000" b="0" u="none" i="0">
                <a:solidFill>
                  <a:srgbClr val="000000"/>
                </a:solidFill>
                <a:latin typeface="calibri"/>
              </a:rPr>
              <a:t>
•  Product Installation, Maintenance &amp; Technical Support
•  Customer Service &amp; Support
•  Customer Success</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80</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37" name="Picture 36">
            <a:extLst>
              <a:ext uri="{FF2B5EF4-FFF2-40B4-BE49-F238E27FC236}">
                <a16:creationId xmlns:a16="http://schemas.microsoft.com/office/drawing/2014/main" id="{EA138911-CB06-8E77-3A2B-F53BAF447D0A}"/>
              </a:ext>
            </a:extLst>
          </p:cNvPr>
          <p:cNvPicPr>
            <a:picLocks noChangeAspect="1"/>
          </p:cNvPicPr>
          <p:nvPr/>
        </p:nvPicPr>
        <p:blipFill rotWithShape="1">
          <a:blip r:embed="rId2"/>
          <a:srcRect l="3576" t="9604" r="11647" b="5153"/>
          <a:stretch/>
        </p:blipFill>
        <p:spPr>
          <a:xfrm>
            <a:off x="0" y="1313198"/>
            <a:ext cx="10131892" cy="5094833"/>
          </a:xfrm>
          <a:prstGeom prst="rect">
            <a:avLst/>
          </a:prstGeom>
        </p:spPr>
      </p:pic>
      <p:sp>
        <p:nvSpPr>
          <p:cNvPr id="40" name="TextBox 39">
            <a:extLst>
              <a:ext uri="{FF2B5EF4-FFF2-40B4-BE49-F238E27FC236}">
                <a16:creationId xmlns:a16="http://schemas.microsoft.com/office/drawing/2014/main" id="{BD6FF392-557B-07E5-3E9E-522D652AE8CB}"/>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41" name="Connector: Elbow 385">
            <a:extLst>
              <a:ext uri="{FF2B5EF4-FFF2-40B4-BE49-F238E27FC236}">
                <a16:creationId xmlns:a16="http://schemas.microsoft.com/office/drawing/2014/main" id="{01B2BEF9-143B-1525-84E6-3023CD6CB3E2}"/>
              </a:ext>
            </a:extLst>
          </p:cNvPr>
          <p:cNvCxnSpPr>
            <a:cxnSpLocks/>
            <a:stCxn id="44" idx="6"/>
            <a:endCxn id="78"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039EF5D1-B346-902B-637F-2EA4B913D8A5}"/>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43" name="Connector: Elbow 385">
            <a:extLst>
              <a:ext uri="{FF2B5EF4-FFF2-40B4-BE49-F238E27FC236}">
                <a16:creationId xmlns:a16="http://schemas.microsoft.com/office/drawing/2014/main" id="{A40BE0A6-5C40-84F5-5588-472D738EC2AA}"/>
              </a:ext>
            </a:extLst>
          </p:cNvPr>
          <p:cNvCxnSpPr>
            <a:cxnSpLocks/>
            <a:endCxn id="56" idx="3"/>
          </p:cNvCxnSpPr>
          <p:nvPr/>
        </p:nvCxnSpPr>
        <p:spPr>
          <a:xfrm rot="16200000" flipV="1">
            <a:off x="4353547" y="1743329"/>
            <a:ext cx="1449091" cy="928698"/>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44" name="Oval 43">
            <a:extLst>
              <a:ext uri="{FF2B5EF4-FFF2-40B4-BE49-F238E27FC236}">
                <a16:creationId xmlns:a16="http://schemas.microsoft.com/office/drawing/2014/main" id="{43518645-C3C5-C8B1-3302-F2813786A55F}"/>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49" name="Rectangle 48">
            <a:extLst>
              <a:ext uri="{FF2B5EF4-FFF2-40B4-BE49-F238E27FC236}">
                <a16:creationId xmlns:a16="http://schemas.microsoft.com/office/drawing/2014/main" id="{ED0E82E5-D819-5904-CD80-B9ED5205A954}"/>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2,513</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50" name="TextBox 49">
            <a:extLst>
              <a:ext uri="{FF2B5EF4-FFF2-40B4-BE49-F238E27FC236}">
                <a16:creationId xmlns:a16="http://schemas.microsoft.com/office/drawing/2014/main" id="{A8A78391-1416-F2EB-94CE-0D28983AEEF9}"/>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56" name="Rectangle 55">
            <a:extLst>
              <a:ext uri="{FF2B5EF4-FFF2-40B4-BE49-F238E27FC236}">
                <a16:creationId xmlns:a16="http://schemas.microsoft.com/office/drawing/2014/main" id="{6189A867-3551-F13A-6B36-25B56E92E0D9}"/>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237</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57" name="TextBox 56">
            <a:extLst>
              <a:ext uri="{FF2B5EF4-FFF2-40B4-BE49-F238E27FC236}">
                <a16:creationId xmlns:a16="http://schemas.microsoft.com/office/drawing/2014/main" id="{B7B4A33D-3354-9F35-354D-C4A68167D2FA}"/>
              </a:ext>
            </a:extLst>
          </p:cNvPr>
          <p:cNvSpPr txBox="1"/>
          <p:nvPr/>
        </p:nvSpPr>
        <p:spPr>
          <a:xfrm>
            <a:off x="2893102" y="4087075"/>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75" name="Rectangle 74">
            <a:extLst>
              <a:ext uri="{FF2B5EF4-FFF2-40B4-BE49-F238E27FC236}">
                <a16:creationId xmlns:a16="http://schemas.microsoft.com/office/drawing/2014/main" id="{377FBF10-91EA-C9E7-76E9-CCF7817EFD2C}"/>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Procurement Footprint for Hospital Corporation of America</a:t>
            </a:r>
          </a:p>
        </p:txBody>
      </p:sp>
      <p:sp>
        <p:nvSpPr>
          <p:cNvPr id="78" name="Oval 77">
            <a:extLst>
              <a:ext uri="{FF2B5EF4-FFF2-40B4-BE49-F238E27FC236}">
                <a16:creationId xmlns:a16="http://schemas.microsoft.com/office/drawing/2014/main" id="{FF8E3262-40A3-0917-6EEA-B33A3450434E}"/>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20</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79" name="Oval 78">
            <a:extLst>
              <a:ext uri="{FF2B5EF4-FFF2-40B4-BE49-F238E27FC236}">
                <a16:creationId xmlns:a16="http://schemas.microsoft.com/office/drawing/2014/main" id="{3B200C44-218B-DEA3-A711-6A132DDAF656}"/>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81" name="TextBox 80">
            <a:extLst>
              <a:ext uri="{FF2B5EF4-FFF2-40B4-BE49-F238E27FC236}">
                <a16:creationId xmlns:a16="http://schemas.microsoft.com/office/drawing/2014/main" id="{108EF1E3-2F55-63CA-2375-16BF8E0B8841}"/>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Greater London, United Kingdom</a:t>
            </a:r>
            <a:endParaRPr lang="en-IN" sz="1100" dirty="0">
              <a:solidFill>
                <a:srgbClr val="000000"/>
              </a:solidFill>
              <a:latin typeface="Calibri" panose="020F0502020204030204" pitchFamily="34" charset="0"/>
              <a:cs typeface="Calibri" panose="020F0502020204030204" pitchFamily="34" charset="0"/>
            </a:endParaRPr>
          </a:p>
        </p:txBody>
      </p:sp>
      <p:sp>
        <p:nvSpPr>
          <p:cNvPr id="82" name="TextBox 81">
            <a:extLst>
              <a:ext uri="{FF2B5EF4-FFF2-40B4-BE49-F238E27FC236}">
                <a16:creationId xmlns:a16="http://schemas.microsoft.com/office/drawing/2014/main" id="{662BBEC2-B372-F2DE-9451-C8C551D8DB49}"/>
              </a:ext>
            </a:extLst>
          </p:cNvPr>
          <p:cNvSpPr txBox="1"/>
          <p:nvPr/>
        </p:nvSpPr>
        <p:spPr>
          <a:xfrm>
            <a:off x="2549757" y="4426467"/>
            <a:ext cx="2573573" cy="1977822"/>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Greater Nashville, Tennessee Area, United States
Dallas-Fort Worth Area, United States
Asheville, North Carolina Area, United States
Richmond, Virginia Area, United States
Houston, Texas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3" name="Oval 2">
            <a:extLst>
              <a:ext uri="{FF2B5EF4-FFF2-40B4-BE49-F238E27FC236}">
                <a16:creationId xmlns:a16="http://schemas.microsoft.com/office/drawing/2014/main" id="{AF1BF92B-24FB-5A5D-D0EE-CF990CA1F415}"/>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4" name="TextBox 3">
            <a:extLst>
              <a:ext uri="{FF2B5EF4-FFF2-40B4-BE49-F238E27FC236}">
                <a16:creationId xmlns:a16="http://schemas.microsoft.com/office/drawing/2014/main" id="{AEA142EA-2916-5162-B57B-A5C81216EB78}"/>
              </a:ext>
            </a:extLst>
          </p:cNvPr>
          <p:cNvSpPr txBox="1"/>
          <p:nvPr/>
        </p:nvSpPr>
        <p:spPr>
          <a:xfrm>
            <a:off x="5182371" y="2960104"/>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~8.6%</a:t>
            </a:r>
          </a:p>
        </p:txBody>
      </p:sp>
      <p:sp>
        <p:nvSpPr>
          <p:cNvPr id="23" name="TextBox 22">
            <a:extLst>
              <a:ext uri="{FF2B5EF4-FFF2-40B4-BE49-F238E27FC236}">
                <a16:creationId xmlns:a16="http://schemas.microsoft.com/office/drawing/2014/main" id="{6BB3E4F2-2A8F-2F8B-4CC5-B3A1C91EF35A}"/>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2" name="Title 1">
            <a:extLst>
              <a:ext uri="{FF2B5EF4-FFF2-40B4-BE49-F238E27FC236}">
                <a16:creationId xmlns:a16="http://schemas.microsoft.com/office/drawing/2014/main" id="{E6AF9758-8041-E62C-4EB4-01B65F0DAA06}"/>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lang="en-IN" sz="1600" dirty="0">
                <a:solidFill>
                  <a:srgbClr val="C00000"/>
                </a:solidFill>
                <a:latin typeface="Calibri" panose="020F0502020204030204" pitchFamily="34" charset="0"/>
                <a:cs typeface="Calibri" panose="020F0502020204030204" pitchFamily="34" charset="0"/>
              </a:rPr>
              <a:t>Global Footprint:</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20" name="Title 1">
            <a:extLst>
              <a:ext uri="{FF2B5EF4-FFF2-40B4-BE49-F238E27FC236}">
                <a16:creationId xmlns:a16="http://schemas.microsoft.com/office/drawing/2014/main" id="{370102C2-6CA7-F2D4-46D6-F72391C18D31}"/>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Procurement</a:t>
            </a:r>
          </a:p>
        </p:txBody>
      </p:sp>
      <p:grpSp>
        <p:nvGrpSpPr>
          <p:cNvPr id="8" name="Group 7">
            <a:extLst>
              <a:ext uri="{FF2B5EF4-FFF2-40B4-BE49-F238E27FC236}">
                <a16:creationId xmlns:a16="http://schemas.microsoft.com/office/drawing/2014/main" id="{74B6CE5B-B83E-8D27-3648-7693F9CF9BA3}"/>
              </a:ext>
            </a:extLst>
          </p:cNvPr>
          <p:cNvGrpSpPr/>
          <p:nvPr/>
        </p:nvGrpSpPr>
        <p:grpSpPr>
          <a:xfrm>
            <a:off x="212035" y="5173070"/>
            <a:ext cx="2073965" cy="1253604"/>
            <a:chOff x="212035" y="5009171"/>
            <a:chExt cx="2073965" cy="1253604"/>
          </a:xfrm>
        </p:grpSpPr>
        <p:sp>
          <p:nvSpPr>
            <p:cNvPr id="9" name="Rectangle 8">
              <a:extLst>
                <a:ext uri="{FF2B5EF4-FFF2-40B4-BE49-F238E27FC236}">
                  <a16:creationId xmlns:a16="http://schemas.microsoft.com/office/drawing/2014/main" id="{80B316C4-E4E8-4239-A458-CACD04129F2F}"/>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10" name="Rectangle 9">
              <a:extLst>
                <a:ext uri="{FF2B5EF4-FFF2-40B4-BE49-F238E27FC236}">
                  <a16:creationId xmlns:a16="http://schemas.microsoft.com/office/drawing/2014/main" id="{4A075EF4-7D30-C8A0-30BA-6A95B2BAD83D}"/>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11" name="Rectangle 10">
              <a:extLst>
                <a:ext uri="{FF2B5EF4-FFF2-40B4-BE49-F238E27FC236}">
                  <a16:creationId xmlns:a16="http://schemas.microsoft.com/office/drawing/2014/main" id="{1B592A03-E297-673F-8788-E00D1A325D88}"/>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12" name="Rectangle 11">
              <a:extLst>
                <a:ext uri="{FF2B5EF4-FFF2-40B4-BE49-F238E27FC236}">
                  <a16:creationId xmlns:a16="http://schemas.microsoft.com/office/drawing/2014/main" id="{EEA61F0B-83C3-C8C5-3D04-614AB5BE0129}"/>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13" name="Oval 12">
              <a:extLst>
                <a:ext uri="{FF2B5EF4-FFF2-40B4-BE49-F238E27FC236}">
                  <a16:creationId xmlns:a16="http://schemas.microsoft.com/office/drawing/2014/main" id="{E6E51722-F54E-C89C-2721-4AF433C69012}"/>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14" name="Rectangle 13">
              <a:extLst>
                <a:ext uri="{FF2B5EF4-FFF2-40B4-BE49-F238E27FC236}">
                  <a16:creationId xmlns:a16="http://schemas.microsoft.com/office/drawing/2014/main" id="{136D6FEE-D99F-E931-39DF-3F7A70742A46}"/>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15" name="Oval 14">
              <a:extLst>
                <a:ext uri="{FF2B5EF4-FFF2-40B4-BE49-F238E27FC236}">
                  <a16:creationId xmlns:a16="http://schemas.microsoft.com/office/drawing/2014/main" id="{3F2B17DB-721E-F72D-3AB8-91967BD692C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30" name="TextBox 29">
            <a:extLst>
              <a:ext uri="{FF2B5EF4-FFF2-40B4-BE49-F238E27FC236}">
                <a16:creationId xmlns:a16="http://schemas.microsoft.com/office/drawing/2014/main" id="{8BE6100E-F9EB-2524-B514-F80C48102237}"/>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~91.4%</a:t>
            </a:r>
          </a:p>
        </p:txBody>
      </p:sp>
      <p:sp>
        <p:nvSpPr>
          <p:cNvPr id="22" name="Rectangle: Rounded Corners 31">
            <a:extLst>
              <a:ext uri="{FF2B5EF4-FFF2-40B4-BE49-F238E27FC236}">
                <a16:creationId xmlns:a16="http://schemas.microsoft.com/office/drawing/2014/main" id="{B091A18C-B673-4139-25D0-A2BC295B40B4}"/>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24" name="Rectangle 23">
            <a:extLst>
              <a:ext uri="{FF2B5EF4-FFF2-40B4-BE49-F238E27FC236}">
                <a16:creationId xmlns:a16="http://schemas.microsoft.com/office/drawing/2014/main" id="{B10394D0-96BF-B71F-D12F-DAA7FE444955}"/>
              </a:ext>
            </a:extLst>
          </p:cNvPr>
          <p:cNvSpPr/>
          <p:nvPr/>
        </p:nvSpPr>
        <p:spPr>
          <a:xfrm>
            <a:off x="9399533" y="1951890"/>
            <a:ext cx="2470931"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2,750</a:t>
            </a:r>
            <a:endParaRPr lang="en-IN" sz="1200" b="1" dirty="0">
              <a:solidFill>
                <a:srgbClr val="F2F2F2"/>
              </a:solidFill>
              <a:latin typeface="Calibri" panose="020F0502020204030204" pitchFamily="34" charset="0"/>
              <a:cs typeface="Calibri" panose="020F0502020204030204" pitchFamily="34" charset="0"/>
            </a:endParaRPr>
          </a:p>
        </p:txBody>
      </p:sp>
      <p:sp>
        <p:nvSpPr>
          <p:cNvPr id="25" name="custom_name=&quot;focused_workloads_heading&quot;">
            <a:extLst>
              <a:ext uri="{FF2B5EF4-FFF2-40B4-BE49-F238E27FC236}">
                <a16:creationId xmlns:a16="http://schemas.microsoft.com/office/drawing/2014/main" id="{A4E30FF0-CDB0-4ED2-402C-C63B7E85AA91}"/>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26" name="TextBox 25">
            <a:extLst>
              <a:ext uri="{FF2B5EF4-FFF2-40B4-BE49-F238E27FC236}">
                <a16:creationId xmlns:a16="http://schemas.microsoft.com/office/drawing/2014/main" id="{579078A7-5EF4-868B-3DD5-8FC45AD27A0D}"/>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u="none" i="0">
                <a:solidFill>
                  <a:srgbClr val="004DB6"/>
                </a:solidFill>
                <a:latin typeface="calibri"/>
              </a:rPr>
              <a:t>Dallas-Fort Worth Area, United States</a:t>
            </a:r>
            <a:r>
              <a:rPr sz="1000" b="0" u="none" i="0">
                <a:solidFill>
                  <a:srgbClr val="000000"/>
                </a:solidFill>
                <a:latin typeface="calibri"/>
              </a:rPr>
              <a:t>
•  Strategic Sourcing &amp; Purchasing</a:t>
            </a:r>
            <a:r>
              <a:rPr sz="1000" b="1" u="none" i="0">
                <a:solidFill>
                  <a:srgbClr val="004DB6"/>
                </a:solidFill>
                <a:latin typeface="calibri"/>
              </a:rPr>
              <a:t>
Greater Nashville, Tennessee Area, United States</a:t>
            </a:r>
            <a:r>
              <a:rPr sz="1000" b="0" u="none" i="0">
                <a:solidFill>
                  <a:srgbClr val="000000"/>
                </a:solidFill>
                <a:latin typeface="calibri"/>
              </a:rPr>
              <a:t>
•  Strategic Sourcing &amp; Purchasing
•  Vendor Management</a:t>
            </a:r>
          </a:p>
        </p:txBody>
      </p:sp>
      <p:sp>
        <p:nvSpPr>
          <p:cNvPr id="31" name="Rectangle: Rounded Corners 20">
            <a:extLst>
              <a:ext uri="{FF2B5EF4-FFF2-40B4-BE49-F238E27FC236}">
                <a16:creationId xmlns:a16="http://schemas.microsoft.com/office/drawing/2014/main" id="{15CC3A90-14BA-08BE-12A9-62B7F91C7494}"/>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32" name="Rectangle 31">
            <a:extLst>
              <a:ext uri="{FF2B5EF4-FFF2-40B4-BE49-F238E27FC236}">
                <a16:creationId xmlns:a16="http://schemas.microsoft.com/office/drawing/2014/main" id="{D67F2BDD-4A40-6A82-0E12-23F5F17BD23F}"/>
              </a:ext>
            </a:extLst>
          </p:cNvPr>
          <p:cNvSpPr/>
          <p:nvPr/>
        </p:nvSpPr>
        <p:spPr>
          <a:xfrm>
            <a:off x="9399533" y="1343020"/>
            <a:ext cx="2452999"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21</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37" name="Picture 36">
            <a:extLst>
              <a:ext uri="{FF2B5EF4-FFF2-40B4-BE49-F238E27FC236}">
                <a16:creationId xmlns:a16="http://schemas.microsoft.com/office/drawing/2014/main" id="{EA138911-CB06-8E77-3A2B-F53BAF447D0A}"/>
              </a:ext>
            </a:extLst>
          </p:cNvPr>
          <p:cNvPicPr>
            <a:picLocks noChangeAspect="1"/>
          </p:cNvPicPr>
          <p:nvPr/>
        </p:nvPicPr>
        <p:blipFill rotWithShape="1">
          <a:blip r:embed="rId2"/>
          <a:srcRect l="3576" t="9604" r="11647" b="5153"/>
          <a:stretch/>
        </p:blipFill>
        <p:spPr>
          <a:xfrm>
            <a:off x="0" y="1313198"/>
            <a:ext cx="10131892" cy="5094833"/>
          </a:xfrm>
          <a:prstGeom prst="rect">
            <a:avLst/>
          </a:prstGeom>
        </p:spPr>
      </p:pic>
      <p:sp>
        <p:nvSpPr>
          <p:cNvPr id="40" name="TextBox 39">
            <a:extLst>
              <a:ext uri="{FF2B5EF4-FFF2-40B4-BE49-F238E27FC236}">
                <a16:creationId xmlns:a16="http://schemas.microsoft.com/office/drawing/2014/main" id="{BD6FF392-557B-07E5-3E9E-522D652AE8CB}"/>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41" name="Connector: Elbow 385">
            <a:extLst>
              <a:ext uri="{FF2B5EF4-FFF2-40B4-BE49-F238E27FC236}">
                <a16:creationId xmlns:a16="http://schemas.microsoft.com/office/drawing/2014/main" id="{01B2BEF9-143B-1525-84E6-3023CD6CB3E2}"/>
              </a:ext>
            </a:extLst>
          </p:cNvPr>
          <p:cNvCxnSpPr>
            <a:cxnSpLocks/>
            <a:stCxn id="44" idx="6"/>
            <a:endCxn id="78"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039EF5D1-B346-902B-637F-2EA4B913D8A5}"/>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43" name="Connector: Elbow 385">
            <a:extLst>
              <a:ext uri="{FF2B5EF4-FFF2-40B4-BE49-F238E27FC236}">
                <a16:creationId xmlns:a16="http://schemas.microsoft.com/office/drawing/2014/main" id="{A40BE0A6-5C40-84F5-5588-472D738EC2AA}"/>
              </a:ext>
            </a:extLst>
          </p:cNvPr>
          <p:cNvCxnSpPr>
            <a:cxnSpLocks/>
            <a:endCxn id="56" idx="3"/>
          </p:cNvCxnSpPr>
          <p:nvPr/>
        </p:nvCxnSpPr>
        <p:spPr>
          <a:xfrm rot="16200000" flipV="1">
            <a:off x="4353547" y="1743329"/>
            <a:ext cx="1449091" cy="928698"/>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44" name="Oval 43">
            <a:extLst>
              <a:ext uri="{FF2B5EF4-FFF2-40B4-BE49-F238E27FC236}">
                <a16:creationId xmlns:a16="http://schemas.microsoft.com/office/drawing/2014/main" id="{43518645-C3C5-C8B1-3302-F2813786A55F}"/>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49" name="Rectangle 48">
            <a:extLst>
              <a:ext uri="{FF2B5EF4-FFF2-40B4-BE49-F238E27FC236}">
                <a16:creationId xmlns:a16="http://schemas.microsoft.com/office/drawing/2014/main" id="{ED0E82E5-D819-5904-CD80-B9ED5205A954}"/>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10,441</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50" name="TextBox 49">
            <a:extLst>
              <a:ext uri="{FF2B5EF4-FFF2-40B4-BE49-F238E27FC236}">
                <a16:creationId xmlns:a16="http://schemas.microsoft.com/office/drawing/2014/main" id="{A8A78391-1416-F2EB-94CE-0D28983AEEF9}"/>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56" name="Rectangle 55">
            <a:extLst>
              <a:ext uri="{FF2B5EF4-FFF2-40B4-BE49-F238E27FC236}">
                <a16:creationId xmlns:a16="http://schemas.microsoft.com/office/drawing/2014/main" id="{6189A867-3551-F13A-6B36-25B56E92E0D9}"/>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89</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57" name="TextBox 56">
            <a:extLst>
              <a:ext uri="{FF2B5EF4-FFF2-40B4-BE49-F238E27FC236}">
                <a16:creationId xmlns:a16="http://schemas.microsoft.com/office/drawing/2014/main" id="{B7B4A33D-3354-9F35-354D-C4A68167D2FA}"/>
              </a:ext>
            </a:extLst>
          </p:cNvPr>
          <p:cNvSpPr txBox="1"/>
          <p:nvPr/>
        </p:nvSpPr>
        <p:spPr>
          <a:xfrm>
            <a:off x="2893102" y="4087075"/>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75" name="Rectangle 74">
            <a:extLst>
              <a:ext uri="{FF2B5EF4-FFF2-40B4-BE49-F238E27FC236}">
                <a16:creationId xmlns:a16="http://schemas.microsoft.com/office/drawing/2014/main" id="{377FBF10-91EA-C9E7-76E9-CCF7817EFD2C}"/>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Supply Chain Footprint for Hospital Corporation of America</a:t>
            </a:r>
          </a:p>
        </p:txBody>
      </p:sp>
      <p:sp>
        <p:nvSpPr>
          <p:cNvPr id="78" name="Oval 77">
            <a:extLst>
              <a:ext uri="{FF2B5EF4-FFF2-40B4-BE49-F238E27FC236}">
                <a16:creationId xmlns:a16="http://schemas.microsoft.com/office/drawing/2014/main" id="{FF8E3262-40A3-0917-6EEA-B33A3450434E}"/>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43</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79" name="Oval 78">
            <a:extLst>
              <a:ext uri="{FF2B5EF4-FFF2-40B4-BE49-F238E27FC236}">
                <a16:creationId xmlns:a16="http://schemas.microsoft.com/office/drawing/2014/main" id="{3B200C44-218B-DEA3-A711-6A132DDAF656}"/>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81" name="TextBox 80">
            <a:extLst>
              <a:ext uri="{FF2B5EF4-FFF2-40B4-BE49-F238E27FC236}">
                <a16:creationId xmlns:a16="http://schemas.microsoft.com/office/drawing/2014/main" id="{108EF1E3-2F55-63CA-2375-16BF8E0B8841}"/>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Greater London, United Kingdom</a:t>
            </a:r>
            <a:endParaRPr lang="en-IN" sz="1100" dirty="0">
              <a:solidFill>
                <a:srgbClr val="000000"/>
              </a:solidFill>
              <a:latin typeface="Calibri" panose="020F0502020204030204" pitchFamily="34" charset="0"/>
              <a:cs typeface="Calibri" panose="020F0502020204030204" pitchFamily="34" charset="0"/>
            </a:endParaRPr>
          </a:p>
        </p:txBody>
      </p:sp>
      <p:sp>
        <p:nvSpPr>
          <p:cNvPr id="82" name="TextBox 81">
            <a:extLst>
              <a:ext uri="{FF2B5EF4-FFF2-40B4-BE49-F238E27FC236}">
                <a16:creationId xmlns:a16="http://schemas.microsoft.com/office/drawing/2014/main" id="{662BBEC2-B372-F2DE-9451-C8C551D8DB49}"/>
              </a:ext>
            </a:extLst>
          </p:cNvPr>
          <p:cNvSpPr txBox="1"/>
          <p:nvPr/>
        </p:nvSpPr>
        <p:spPr>
          <a:xfrm>
            <a:off x="2549757" y="4426467"/>
            <a:ext cx="2573573" cy="1977822"/>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Greater Nashville, Tennessee Area, United States
Greater Denver Area, United States
Miami-Fort Lauderdale Area, United States
Houston, Texas Area, United States
Richmond, Virginia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3" name="Oval 2">
            <a:extLst>
              <a:ext uri="{FF2B5EF4-FFF2-40B4-BE49-F238E27FC236}">
                <a16:creationId xmlns:a16="http://schemas.microsoft.com/office/drawing/2014/main" id="{AF1BF92B-24FB-5A5D-D0EE-CF990CA1F415}"/>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4" name="TextBox 3">
            <a:extLst>
              <a:ext uri="{FF2B5EF4-FFF2-40B4-BE49-F238E27FC236}">
                <a16:creationId xmlns:a16="http://schemas.microsoft.com/office/drawing/2014/main" id="{AEA142EA-2916-5162-B57B-A5C81216EB78}"/>
              </a:ext>
            </a:extLst>
          </p:cNvPr>
          <p:cNvSpPr txBox="1"/>
          <p:nvPr/>
        </p:nvSpPr>
        <p:spPr>
          <a:xfrm>
            <a:off x="5182371" y="2960104"/>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~0.8%</a:t>
            </a:r>
          </a:p>
        </p:txBody>
      </p:sp>
      <p:sp>
        <p:nvSpPr>
          <p:cNvPr id="23" name="TextBox 22">
            <a:extLst>
              <a:ext uri="{FF2B5EF4-FFF2-40B4-BE49-F238E27FC236}">
                <a16:creationId xmlns:a16="http://schemas.microsoft.com/office/drawing/2014/main" id="{6BB3E4F2-2A8F-2F8B-4CC5-B3A1C91EF35A}"/>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2" name="Title 1">
            <a:extLst>
              <a:ext uri="{FF2B5EF4-FFF2-40B4-BE49-F238E27FC236}">
                <a16:creationId xmlns:a16="http://schemas.microsoft.com/office/drawing/2014/main" id="{E6AF9758-8041-E62C-4EB4-01B65F0DAA06}"/>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lang="en-IN" sz="1600" dirty="0">
                <a:solidFill>
                  <a:srgbClr val="C00000"/>
                </a:solidFill>
                <a:latin typeface="Calibri" panose="020F0502020204030204" pitchFamily="34" charset="0"/>
                <a:cs typeface="Calibri" panose="020F0502020204030204" pitchFamily="34" charset="0"/>
              </a:rPr>
              <a:t>Global Footprint:</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20" name="Title 1">
            <a:extLst>
              <a:ext uri="{FF2B5EF4-FFF2-40B4-BE49-F238E27FC236}">
                <a16:creationId xmlns:a16="http://schemas.microsoft.com/office/drawing/2014/main" id="{370102C2-6CA7-F2D4-46D6-F72391C18D31}"/>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Supply Chain</a:t>
            </a:r>
          </a:p>
        </p:txBody>
      </p:sp>
      <p:grpSp>
        <p:nvGrpSpPr>
          <p:cNvPr id="8" name="Group 7">
            <a:extLst>
              <a:ext uri="{FF2B5EF4-FFF2-40B4-BE49-F238E27FC236}">
                <a16:creationId xmlns:a16="http://schemas.microsoft.com/office/drawing/2014/main" id="{74B6CE5B-B83E-8D27-3648-7693F9CF9BA3}"/>
              </a:ext>
            </a:extLst>
          </p:cNvPr>
          <p:cNvGrpSpPr/>
          <p:nvPr/>
        </p:nvGrpSpPr>
        <p:grpSpPr>
          <a:xfrm>
            <a:off x="212035" y="5173070"/>
            <a:ext cx="2073965" cy="1253604"/>
            <a:chOff x="212035" y="5009171"/>
            <a:chExt cx="2073965" cy="1253604"/>
          </a:xfrm>
        </p:grpSpPr>
        <p:sp>
          <p:nvSpPr>
            <p:cNvPr id="9" name="Rectangle 8">
              <a:extLst>
                <a:ext uri="{FF2B5EF4-FFF2-40B4-BE49-F238E27FC236}">
                  <a16:creationId xmlns:a16="http://schemas.microsoft.com/office/drawing/2014/main" id="{80B316C4-E4E8-4239-A458-CACD04129F2F}"/>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10" name="Rectangle 9">
              <a:extLst>
                <a:ext uri="{FF2B5EF4-FFF2-40B4-BE49-F238E27FC236}">
                  <a16:creationId xmlns:a16="http://schemas.microsoft.com/office/drawing/2014/main" id="{4A075EF4-7D30-C8A0-30BA-6A95B2BAD83D}"/>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11" name="Rectangle 10">
              <a:extLst>
                <a:ext uri="{FF2B5EF4-FFF2-40B4-BE49-F238E27FC236}">
                  <a16:creationId xmlns:a16="http://schemas.microsoft.com/office/drawing/2014/main" id="{1B592A03-E297-673F-8788-E00D1A325D88}"/>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12" name="Rectangle 11">
              <a:extLst>
                <a:ext uri="{FF2B5EF4-FFF2-40B4-BE49-F238E27FC236}">
                  <a16:creationId xmlns:a16="http://schemas.microsoft.com/office/drawing/2014/main" id="{EEA61F0B-83C3-C8C5-3D04-614AB5BE0129}"/>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13" name="Oval 12">
              <a:extLst>
                <a:ext uri="{FF2B5EF4-FFF2-40B4-BE49-F238E27FC236}">
                  <a16:creationId xmlns:a16="http://schemas.microsoft.com/office/drawing/2014/main" id="{E6E51722-F54E-C89C-2721-4AF433C69012}"/>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14" name="Rectangle 13">
              <a:extLst>
                <a:ext uri="{FF2B5EF4-FFF2-40B4-BE49-F238E27FC236}">
                  <a16:creationId xmlns:a16="http://schemas.microsoft.com/office/drawing/2014/main" id="{136D6FEE-D99F-E931-39DF-3F7A70742A46}"/>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15" name="Oval 14">
              <a:extLst>
                <a:ext uri="{FF2B5EF4-FFF2-40B4-BE49-F238E27FC236}">
                  <a16:creationId xmlns:a16="http://schemas.microsoft.com/office/drawing/2014/main" id="{3F2B17DB-721E-F72D-3AB8-91967BD692C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30" name="TextBox 29">
            <a:extLst>
              <a:ext uri="{FF2B5EF4-FFF2-40B4-BE49-F238E27FC236}">
                <a16:creationId xmlns:a16="http://schemas.microsoft.com/office/drawing/2014/main" id="{8BE6100E-F9EB-2524-B514-F80C48102237}"/>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~99.2%</a:t>
            </a:r>
          </a:p>
        </p:txBody>
      </p:sp>
      <p:sp>
        <p:nvSpPr>
          <p:cNvPr id="22" name="Rectangle: Rounded Corners 31">
            <a:extLst>
              <a:ext uri="{FF2B5EF4-FFF2-40B4-BE49-F238E27FC236}">
                <a16:creationId xmlns:a16="http://schemas.microsoft.com/office/drawing/2014/main" id="{B091A18C-B673-4139-25D0-A2BC295B40B4}"/>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24" name="Rectangle 23">
            <a:extLst>
              <a:ext uri="{FF2B5EF4-FFF2-40B4-BE49-F238E27FC236}">
                <a16:creationId xmlns:a16="http://schemas.microsoft.com/office/drawing/2014/main" id="{B10394D0-96BF-B71F-D12F-DAA7FE444955}"/>
              </a:ext>
            </a:extLst>
          </p:cNvPr>
          <p:cNvSpPr/>
          <p:nvPr/>
        </p:nvSpPr>
        <p:spPr>
          <a:xfrm>
            <a:off x="9399533" y="1951890"/>
            <a:ext cx="2470931"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10,530</a:t>
            </a:r>
            <a:endParaRPr lang="en-IN" sz="1200" b="1" dirty="0">
              <a:solidFill>
                <a:srgbClr val="F2F2F2"/>
              </a:solidFill>
              <a:latin typeface="Calibri" panose="020F0502020204030204" pitchFamily="34" charset="0"/>
              <a:cs typeface="Calibri" panose="020F0502020204030204" pitchFamily="34" charset="0"/>
            </a:endParaRPr>
          </a:p>
        </p:txBody>
      </p:sp>
      <p:sp>
        <p:nvSpPr>
          <p:cNvPr id="25" name="custom_name=&quot;focused_workloads_heading&quot;">
            <a:extLst>
              <a:ext uri="{FF2B5EF4-FFF2-40B4-BE49-F238E27FC236}">
                <a16:creationId xmlns:a16="http://schemas.microsoft.com/office/drawing/2014/main" id="{A4E30FF0-CDB0-4ED2-402C-C63B7E85AA91}"/>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26" name="TextBox 25">
            <a:extLst>
              <a:ext uri="{FF2B5EF4-FFF2-40B4-BE49-F238E27FC236}">
                <a16:creationId xmlns:a16="http://schemas.microsoft.com/office/drawing/2014/main" id="{579078A7-5EF4-868B-3DD5-8FC45AD27A0D}"/>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u="none" i="0">
                <a:solidFill>
                  <a:srgbClr val="004DB6"/>
                </a:solidFill>
                <a:latin typeface="calibri"/>
              </a:rPr>
              <a:t>Greater Denver Area, United States</a:t>
            </a:r>
            <a:r>
              <a:rPr sz="1000" b="0" u="none" i="0">
                <a:solidFill>
                  <a:srgbClr val="000000"/>
                </a:solidFill>
                <a:latin typeface="calibri"/>
              </a:rPr>
              <a:t>
•  Logistics &amp; Distribution
•  Warehousing
•  Inventory Management
•  Fulfilment Management</a:t>
            </a:r>
            <a:r>
              <a:rPr sz="1000" b="1" u="none" i="0">
                <a:solidFill>
                  <a:srgbClr val="004DB6"/>
                </a:solidFill>
                <a:latin typeface="calibri"/>
              </a:rPr>
              <a:t>
Greater Nashville, Tennessee Area, United States</a:t>
            </a:r>
            <a:r>
              <a:rPr sz="1000" b="0" u="none" i="0">
                <a:solidFill>
                  <a:srgbClr val="000000"/>
                </a:solidFill>
                <a:latin typeface="calibri"/>
              </a:rPr>
              <a:t>
•  Supply Chain Analytics
•  Logistics &amp; Distribution
•  Warehousing
•  Inventory Management
•  Fulfilment Management</a:t>
            </a:r>
          </a:p>
        </p:txBody>
      </p:sp>
      <p:sp>
        <p:nvSpPr>
          <p:cNvPr id="31" name="Rectangle: Rounded Corners 20">
            <a:extLst>
              <a:ext uri="{FF2B5EF4-FFF2-40B4-BE49-F238E27FC236}">
                <a16:creationId xmlns:a16="http://schemas.microsoft.com/office/drawing/2014/main" id="{15CC3A90-14BA-08BE-12A9-62B7F91C7494}"/>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32" name="Rectangle 31">
            <a:extLst>
              <a:ext uri="{FF2B5EF4-FFF2-40B4-BE49-F238E27FC236}">
                <a16:creationId xmlns:a16="http://schemas.microsoft.com/office/drawing/2014/main" id="{D67F2BDD-4A40-6A82-0E12-23F5F17BD23F}"/>
              </a:ext>
            </a:extLst>
          </p:cNvPr>
          <p:cNvSpPr/>
          <p:nvPr/>
        </p:nvSpPr>
        <p:spPr>
          <a:xfrm>
            <a:off x="9399533" y="1343020"/>
            <a:ext cx="2452999"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44</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a:solidFill>
                  <a:srgbClr val="C00000"/>
                </a:solidFill>
                <a:latin typeface="Calibri" panose="020F0502020204030204" pitchFamily="34" charset="0"/>
                <a:cs typeface="Calibri" panose="020F0502020204030204" pitchFamily="34" charset="0"/>
              </a:rPr>
              <a:t>Hiring Analysis – </a:t>
            </a:r>
            <a:r>
              <a:rPr lang="en-IN" sz="1600">
                <a:solidFill>
                  <a:srgbClr val="C00000"/>
                </a:solidFill>
                <a:latin typeface="Calibri" panose="020F0502020204030204" pitchFamily="34" charset="0"/>
              </a:rPr>
              <a:t>Overall</a:t>
            </a:r>
            <a:endParaRPr lang="en-IN" sz="1600" b="1">
              <a:solidFill>
                <a:srgbClr val="C00000"/>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76" name="Table 75">
            <a:extLst>
              <a:ext uri="{FF2B5EF4-FFF2-40B4-BE49-F238E27FC236}">
                <a16:creationId xmlns:a16="http://schemas.microsoft.com/office/drawing/2014/main" id="{A0EE0610-8C12-98C5-DF39-85A003580954}"/>
              </a:ext>
            </a:extLst>
          </p:cNvPr>
          <p:cNvGraphicFramePr>
            <a:graphicFrameLocks noGrp="1"/>
          </p:cNvGraphicFramePr>
          <p:nvPr>
            <p:extLst>
              <p:ext uri="{D42A27DB-BD31-4B8C-83A1-F6EECF244321}">
                <p14:modId xmlns:p14="http://schemas.microsoft.com/office/powerpoint/2010/main" val="625271672"/>
              </p:ext>
            </p:extLst>
          </p:nvPr>
        </p:nvGraphicFramePr>
        <p:xfrm>
          <a:off x="8009055" y="1055939"/>
          <a:ext cx="3891922" cy="30821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412446">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60382">
                <a:tc>
                  <a:txBody>
                    <a:bodyPr/>
                    <a:lstStyle/>
                    <a:p>
                      <a:pPr algn="ctr"/>
                      <a:r>
                        <a:rPr sz="1100" b="0">
                          <a:solidFill>
                            <a:srgbClr val="000000"/>
                          </a:solidFill>
                          <a:latin typeface="calibri"/>
                        </a:rPr>
                        <a:t>Greater Nashville, Tennessee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5420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60382">
                <a:tc>
                  <a:txBody>
                    <a:bodyPr/>
                    <a:lstStyle/>
                    <a:p>
                      <a:pPr algn="ctr"/>
                      <a:r>
                        <a:rPr sz="1100" b="0">
                          <a:solidFill>
                            <a:srgbClr val="000000"/>
                          </a:solidFill>
                          <a:latin typeface="calibri"/>
                        </a:rPr>
                        <a:t>Greater Salt Lake City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2737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60382">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2614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60382">
                <a:tc>
                  <a:txBody>
                    <a:bodyPr/>
                    <a:lstStyle/>
                    <a:p>
                      <a:pPr algn="ctr"/>
                      <a:r>
                        <a:rPr sz="1100" b="0">
                          <a:solidFill>
                            <a:srgbClr val="000000"/>
                          </a:solidFill>
                          <a:latin typeface="calibri"/>
                        </a:rPr>
                        <a:t>Miami-Fort Lauderdale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2488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60382">
                <a:tc>
                  <a:txBody>
                    <a:bodyPr/>
                    <a:lstStyle/>
                    <a:p>
                      <a:pPr algn="ctr"/>
                      <a:r>
                        <a:rPr sz="1100" b="0">
                          <a:solidFill>
                            <a:srgbClr val="000000"/>
                          </a:solidFill>
                          <a:latin typeface="calibri"/>
                        </a:rPr>
                        <a:t>Dallas-Fort Worth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2298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60382">
                <a:tc>
                  <a:txBody>
                    <a:bodyPr/>
                    <a:lstStyle/>
                    <a:p>
                      <a:pPr algn="ctr"/>
                      <a:r>
                        <a:rPr sz="1100" b="0">
                          <a:solidFill>
                            <a:srgbClr val="000000"/>
                          </a:solidFill>
                          <a:latin typeface="calibri"/>
                        </a:rPr>
                        <a:t>Las Vegas, Nevada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2154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60382">
                <a:tc>
                  <a:txBody>
                    <a:bodyPr/>
                    <a:lstStyle/>
                    <a:p>
                      <a:pPr algn="ctr"/>
                      <a:r>
                        <a:rPr sz="1100" b="0">
                          <a:solidFill>
                            <a:srgbClr val="000000"/>
                          </a:solidFill>
                          <a:latin typeface="calibri"/>
                        </a:rPr>
                        <a:t>Tampa-St. Petersburg, Florida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1869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60382">
                <a:tc>
                  <a:txBody>
                    <a:bodyPr/>
                    <a:lstStyle/>
                    <a:p>
                      <a:pPr algn="ctr"/>
                      <a:r>
                        <a:rPr sz="1100" b="0">
                          <a:solidFill>
                            <a:srgbClr val="000000"/>
                          </a:solidFill>
                          <a:latin typeface="calibri"/>
                        </a:rPr>
                        <a:t>Greater Denver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1836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326296">
                <a:tc>
                  <a:txBody>
                    <a:bodyPr/>
                    <a:lstStyle/>
                    <a:p>
                      <a:pPr algn="ctr"/>
                      <a:r>
                        <a:rPr sz="1100" b="0">
                          <a:solidFill>
                            <a:srgbClr val="000000"/>
                          </a:solidFill>
                          <a:latin typeface="calibri"/>
                        </a:rPr>
                        <a:t>Kansas City Metropolitan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1771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260382">
                <a:tc>
                  <a:txBody>
                    <a:bodyPr/>
                    <a:lstStyle/>
                    <a:p>
                      <a:pPr algn="ctr"/>
                      <a:r>
                        <a:rPr sz="1100" b="0">
                          <a:solidFill>
                            <a:srgbClr val="000000"/>
                          </a:solidFill>
                          <a:latin typeface="calibri"/>
                        </a:rPr>
                        <a:t>San Antonio,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1633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77" name="Rectangle 76">
            <a:extLst>
              <a:ext uri="{FF2B5EF4-FFF2-40B4-BE49-F238E27FC236}">
                <a16:creationId xmlns:a16="http://schemas.microsoft.com/office/drawing/2014/main" id="{5C342411-A261-761A-2118-702605D8AC7F}"/>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79" name="Rectangle 78">
            <a:extLst>
              <a:ext uri="{FF2B5EF4-FFF2-40B4-BE49-F238E27FC236}">
                <a16:creationId xmlns:a16="http://schemas.microsoft.com/office/drawing/2014/main" id="{B29759B5-9F59-4B92-BF8C-65E19482E1A0}"/>
              </a:ext>
            </a:extLst>
          </p:cNvPr>
          <p:cNvSpPr>
            <a:spLocks/>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0" u="none" i="0">
                <a:solidFill>
                  <a:srgbClr val="FFFF00"/>
                </a:solidFill>
                <a:latin typeface="calibri" panose="020F0502020204030204" pitchFamily="34" charset="0"/>
                <a:ea typeface="Calibri" panose="020F0502020204030204" pitchFamily="34" charset="0"/>
                <a:cs typeface="Calibri" panose="020F0502020204030204" pitchFamily="34" charset="0"/>
              </a:rPr>
              <a:t>39554</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0" name="Rectangle 79">
            <a:extLst>
              <a:ext uri="{FF2B5EF4-FFF2-40B4-BE49-F238E27FC236}">
                <a16:creationId xmlns:a16="http://schemas.microsoft.com/office/drawing/2014/main" id="{DEA947E8-0F63-0F81-F64E-9EE885D6543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5F601B26-1BFB-4E7E-2295-4B21F53F330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u="none" strike="noStrike" kern="0" cap="none" spc="0" normalizeH="0" baseline="0" noProof="0" i="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183</a:t>
            </a:r>
          </a:p>
        </p:txBody>
      </p:sp>
      <p:sp>
        <p:nvSpPr>
          <p:cNvPr id="83" name="Rectangle 82">
            <a:extLst>
              <a:ext uri="{FF2B5EF4-FFF2-40B4-BE49-F238E27FC236}">
                <a16:creationId xmlns:a16="http://schemas.microsoft.com/office/drawing/2014/main" id="{6A2D330A-CD22-0AD3-A145-60E087553F75}"/>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84" name="Straight Connector 83">
            <a:extLst>
              <a:ext uri="{FF2B5EF4-FFF2-40B4-BE49-F238E27FC236}">
                <a16:creationId xmlns:a16="http://schemas.microsoft.com/office/drawing/2014/main" id="{A811CE2A-8E92-166B-3127-A17ABF47AEE8}"/>
              </a:ext>
            </a:extLst>
          </p:cNvPr>
          <p:cNvCxnSpPr>
            <a:cxnSpLocks/>
            <a:stCxn id="77" idx="0"/>
            <a:endCxn id="77"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CC690129-66AF-148C-A4E2-FDB14809E4A8}"/>
              </a:ext>
            </a:extLst>
          </p:cNvPr>
          <p:cNvSpPr/>
          <p:nvPr/>
        </p:nvSpPr>
        <p:spPr>
          <a:xfrm>
            <a:off x="9608978" y="4219039"/>
            <a:ext cx="2269592" cy="206750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6" name="TextBox 85">
            <a:extLst>
              <a:ext uri="{FF2B5EF4-FFF2-40B4-BE49-F238E27FC236}">
                <a16:creationId xmlns:a16="http://schemas.microsoft.com/office/drawing/2014/main" id="{B23B7A65-C75E-7E31-0BC9-7DE5FCBEBC7A}"/>
              </a:ext>
            </a:extLst>
          </p:cNvPr>
          <p:cNvSpPr txBox="1"/>
          <p:nvPr/>
        </p:nvSpPr>
        <p:spPr>
          <a:xfrm>
            <a:off x="10331372" y="4276249"/>
            <a:ext cx="83257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88" name="Rectangle 87">
            <a:extLst>
              <a:ext uri="{FF2B5EF4-FFF2-40B4-BE49-F238E27FC236}">
                <a16:creationId xmlns:a16="http://schemas.microsoft.com/office/drawing/2014/main" id="{AB916145-6E08-5AE8-86FC-CFE94C5A8A4A}"/>
              </a:ext>
            </a:extLst>
          </p:cNvPr>
          <p:cNvSpPr/>
          <p:nvPr/>
        </p:nvSpPr>
        <p:spPr>
          <a:xfrm>
            <a:off x="9695242" y="4618779"/>
            <a:ext cx="2088437" cy="1656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Nursing
Hospital Admin &amp; Support Services
Business Intelligence &amp; Analytics
Physicians &amp; Surgeons
Laboratory</a:t>
            </a:r>
          </a:p>
        </p:txBody>
      </p:sp>
      <p:sp>
        <p:nvSpPr>
          <p:cNvPr id="89" name="Rectangle 88">
            <a:extLst>
              <a:ext uri="{FF2B5EF4-FFF2-40B4-BE49-F238E27FC236}">
                <a16:creationId xmlns:a16="http://schemas.microsoft.com/office/drawing/2014/main" id="{09B64A10-602F-EA4D-571E-C776B8F4A5BD}"/>
              </a:ext>
            </a:extLst>
          </p:cNvPr>
          <p:cNvSpPr/>
          <p:nvPr/>
        </p:nvSpPr>
        <p:spPr>
          <a:xfrm>
            <a:off x="7224068" y="4219039"/>
            <a:ext cx="2234326" cy="206750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7" name="TextBox 86">
            <a:extLst>
              <a:ext uri="{FF2B5EF4-FFF2-40B4-BE49-F238E27FC236}">
                <a16:creationId xmlns:a16="http://schemas.microsoft.com/office/drawing/2014/main" id="{71DE1C5A-5D5B-F773-8A07-B95530C4E191}"/>
              </a:ext>
            </a:extLst>
          </p:cNvPr>
          <p:cNvSpPr txBox="1"/>
          <p:nvPr/>
        </p:nvSpPr>
        <p:spPr>
          <a:xfrm>
            <a:off x="7747116" y="4276398"/>
            <a:ext cx="119819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Business Functions</a:t>
            </a:r>
          </a:p>
        </p:txBody>
      </p:sp>
      <p:sp>
        <p:nvSpPr>
          <p:cNvPr id="90" name="Rectangle 89">
            <a:extLst>
              <a:ext uri="{FF2B5EF4-FFF2-40B4-BE49-F238E27FC236}">
                <a16:creationId xmlns:a16="http://schemas.microsoft.com/office/drawing/2014/main" id="{EDCA413C-D6FF-0663-8D0E-E72B298870E5}"/>
              </a:ext>
            </a:extLst>
          </p:cNvPr>
          <p:cNvSpPr/>
          <p:nvPr/>
        </p:nvSpPr>
        <p:spPr>
          <a:xfrm>
            <a:off x="7314216" y="4618928"/>
            <a:ext cx="2074723" cy="1656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Healthcare Operations
IT
Sales &amp; Marketing
Supply Chain
Management &amp; Strategy</a:t>
            </a:r>
          </a:p>
        </p:txBody>
      </p:sp>
      <p:sp>
        <p:nvSpPr>
          <p:cNvPr id="91" name="Rectangle 90">
            <a:extLst>
              <a:ext uri="{FF2B5EF4-FFF2-40B4-BE49-F238E27FC236}">
                <a16:creationId xmlns:a16="http://schemas.microsoft.com/office/drawing/2014/main" id="{A3665594-D25B-6827-9BA6-3DCB55BBF166}"/>
              </a:ext>
            </a:extLst>
          </p:cNvPr>
          <p:cNvSpPr/>
          <p:nvPr/>
        </p:nvSpPr>
        <p:spPr>
          <a:xfrm>
            <a:off x="4900314" y="1703764"/>
            <a:ext cx="2824138"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92" name="TextBox 91"/>
          <p:cNvSpPr txBox="1"/>
          <p:nvPr/>
        </p:nvSpPr>
        <p:spPr>
          <a:xfrm>
            <a:off x="4900314" y="2013028"/>
            <a:ext cx="2803141" cy="2125091"/>
          </a:xfrm>
          <a:prstGeom prst="rect">
            <a:avLst/>
          </a:prstGeom>
          <a:noFill/>
        </p:spPr>
        <p:txBody>
          <a:bodyPr wrap="none">
            <a:spAutoFit/>
          </a:bodyPr>
          <a:lstStyle/>
          <a:p/>
        </p:txBody>
      </p:sp>
      <p:sp>
        <p:nvSpPr>
          <p:cNvPr id="94" name="custom_name=&quot;exec_move_heading&quot;">
            <a:extLst>
              <a:ext uri="{FF2B5EF4-FFF2-40B4-BE49-F238E27FC236}">
                <a16:creationId xmlns:a16="http://schemas.microsoft.com/office/drawing/2014/main" id="{796DF0C5-9746-9213-3773-8066C7D73A79}"/>
              </a:ext>
            </a:extLst>
          </p:cNvPr>
          <p:cNvSpPr txBox="1"/>
          <p:nvPr/>
        </p:nvSpPr>
        <p:spPr>
          <a:xfrm>
            <a:off x="2699216" y="4219039"/>
            <a:ext cx="19191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Recent Executive Movements</a:t>
            </a:r>
          </a:p>
        </p:txBody>
      </p:sp>
      <p:cxnSp>
        <p:nvCxnSpPr>
          <p:cNvPr id="95" name="Straight Connector 94">
            <a:extLst>
              <a:ext uri="{FF2B5EF4-FFF2-40B4-BE49-F238E27FC236}">
                <a16:creationId xmlns:a16="http://schemas.microsoft.com/office/drawing/2014/main" id="{96528F1C-4D9E-0A5F-7903-6EC74BCB8225}"/>
              </a:ext>
            </a:extLst>
          </p:cNvPr>
          <p:cNvCxnSpPr>
            <a:cxnSpLocks/>
          </p:cNvCxnSpPr>
          <p:nvPr/>
        </p:nvCxnSpPr>
        <p:spPr>
          <a:xfrm>
            <a:off x="234392" y="4199895"/>
            <a:ext cx="6848763" cy="19075"/>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740BE5A-0FD2-7713-9927-13B79A3E6468}"/>
              </a:ext>
            </a:extLst>
          </p:cNvPr>
          <p:cNvGrpSpPr/>
          <p:nvPr/>
        </p:nvGrpSpPr>
        <p:grpSpPr>
          <a:xfrm>
            <a:off x="3028465" y="4002562"/>
            <a:ext cx="1798131" cy="180919"/>
            <a:chOff x="2439890" y="3716456"/>
            <a:chExt cx="2168666" cy="200055"/>
          </a:xfrm>
        </p:grpSpPr>
        <p:sp>
          <p:nvSpPr>
            <p:cNvPr id="97" name="Oval 96">
              <a:extLst>
                <a:ext uri="{FF2B5EF4-FFF2-40B4-BE49-F238E27FC236}">
                  <a16:creationId xmlns:a16="http://schemas.microsoft.com/office/drawing/2014/main" id="{7B702D7E-C066-5746-58D3-0E2D5DEC3DE3}"/>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98" name="Rectangle 97">
              <a:extLst>
                <a:ext uri="{FF2B5EF4-FFF2-40B4-BE49-F238E27FC236}">
                  <a16:creationId xmlns:a16="http://schemas.microsoft.com/office/drawing/2014/main" id="{C05A9738-B6C0-2764-C498-08C311C2007C}"/>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99" name="Oval 98">
              <a:extLst>
                <a:ext uri="{FF2B5EF4-FFF2-40B4-BE49-F238E27FC236}">
                  <a16:creationId xmlns:a16="http://schemas.microsoft.com/office/drawing/2014/main" id="{43C14F4C-FF31-E1C9-68FF-B11D3E18563F}"/>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00" name="Rectangle 99">
              <a:extLst>
                <a:ext uri="{FF2B5EF4-FFF2-40B4-BE49-F238E27FC236}">
                  <a16:creationId xmlns:a16="http://schemas.microsoft.com/office/drawing/2014/main" id="{91C197EF-8DE7-C29C-78C2-1166A8632032}"/>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1" name="Oval 100">
              <a:extLst>
                <a:ext uri="{FF2B5EF4-FFF2-40B4-BE49-F238E27FC236}">
                  <a16:creationId xmlns:a16="http://schemas.microsoft.com/office/drawing/2014/main" id="{99BFB4FA-A490-1A4D-583B-1D90C961580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02" name="Rectangle 101">
              <a:extLst>
                <a:ext uri="{FF2B5EF4-FFF2-40B4-BE49-F238E27FC236}">
                  <a16:creationId xmlns:a16="http://schemas.microsoft.com/office/drawing/2014/main" id="{B8FCAAF6-BD7D-5B30-D0DD-EB21EB9834CC}"/>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110" name="TextBox 109">
            <a:extLst>
              <a:ext uri="{FF2B5EF4-FFF2-40B4-BE49-F238E27FC236}">
                <a16:creationId xmlns:a16="http://schemas.microsoft.com/office/drawing/2014/main" id="{8C0A04DC-0610-E228-68FA-5C44084C24D7}"/>
              </a:ext>
            </a:extLst>
          </p:cNvPr>
          <p:cNvSpPr txBox="1"/>
          <p:nvPr/>
        </p:nvSpPr>
        <p:spPr>
          <a:xfrm>
            <a:off x="10737402" y="6309577"/>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u="none" i="0">
                <a:solidFill>
                  <a:srgbClr val="000000"/>
                </a:solidFill>
                <a:latin typeface="calibri"/>
                <a:hlinkClick r:id="rId5"/>
              </a:rPr>
              <a:t>Get more insights</a:t>
            </a:r>
          </a:p>
        </p:txBody>
      </p:sp>
      <p:sp>
        <p:nvSpPr>
          <p:cNvPr id="13" name="custom_name=&quot;exec_current3&quot;">
            <a:extLst>
              <a:ext uri="{FF2B5EF4-FFF2-40B4-BE49-F238E27FC236}">
                <a16:creationId xmlns:a16="http://schemas.microsoft.com/office/drawing/2014/main" id="{D03DADB8-04E9-8FC5-4125-984C753DD38E}"/>
              </a:ext>
            </a:extLst>
          </p:cNvPr>
          <p:cNvSpPr/>
          <p:nvPr/>
        </p:nvSpPr>
        <p:spPr>
          <a:xfrm>
            <a:off x="4892425" y="4534931"/>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u="none" i="0">
                <a:solidFill>
                  <a:srgbClr val="000000"/>
                </a:solidFill>
                <a:latin typeface="calibri"/>
              </a:rPr>
              <a:t>Art Salazar MBA, RCIS, RCS, RCES</a:t>
            </a:r>
            <a:r>
              <a:rPr sz="1100" b="1" u="none" i="0">
                <a:solidFill>
                  <a:srgbClr val="009087"/>
                </a:solidFill>
                <a:latin typeface="calibri"/>
              </a:rPr>
              <a:t>
Joined</a:t>
            </a:r>
            <a:r>
              <a:rPr sz="1100" b="0" u="none" i="0">
                <a:solidFill>
                  <a:srgbClr val="000000"/>
                </a:solidFill>
                <a:latin typeface="calibri"/>
              </a:rPr>
              <a:t> as Director of Cath Lab/EP Lab, Hospital Corporation of America</a:t>
            </a:r>
            <a:r>
              <a:rPr sz="1100" b="0" u="none" i="0">
                <a:solidFill>
                  <a:srgbClr val="000000"/>
                </a:solidFill>
                <a:latin typeface="calibri"/>
              </a:rPr>
              <a:t>
Jun.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custom_name=&quot;exec_prev3&quot;">
            <a:extLst>
              <a:ext uri="{FF2B5EF4-FFF2-40B4-BE49-F238E27FC236}">
                <a16:creationId xmlns:a16="http://schemas.microsoft.com/office/drawing/2014/main" id="{6780BB95-75B7-C8BB-667E-30184F24D5BD}"/>
              </a:ext>
            </a:extLst>
          </p:cNvPr>
          <p:cNvSpPr/>
          <p:nvPr/>
        </p:nvSpPr>
        <p:spPr>
          <a:xfrm>
            <a:off x="4892425" y="5557647"/>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u="none" i="0">
                <a:solidFill>
                  <a:srgbClr val="000000"/>
                </a:solidFill>
                <a:latin typeface="calibri" panose="020F0502020204030204" pitchFamily="34" charset="0"/>
                <a:ea typeface="Calibri" panose="020F0502020204030204" pitchFamily="34" charset="0"/>
                <a:cs typeface="Calibri" panose="020F0502020204030204" pitchFamily="34" charset="0"/>
              </a:rPr>
              <a:t>Adjunct Faculty Instructor, St. Philip's College</a:t>
            </a:r>
          </a:p>
        </p:txBody>
      </p:sp>
      <p:sp>
        <p:nvSpPr>
          <p:cNvPr id="15" name="custom_name=&quot;exec_arrow3&quot;">
            <a:extLst>
              <a:ext uri="{FF2B5EF4-FFF2-40B4-BE49-F238E27FC236}">
                <a16:creationId xmlns:a16="http://schemas.microsoft.com/office/drawing/2014/main" id="{67A84C92-6A8C-31DD-EB34-E27C8DEE6659}"/>
              </a:ext>
            </a:extLst>
          </p:cNvPr>
          <p:cNvSpPr/>
          <p:nvPr/>
        </p:nvSpPr>
        <p:spPr>
          <a:xfrm rot="10800000">
            <a:off x="4905122" y="5443928"/>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custom_name=&quot;exec_current1&quot;">
            <a:extLst>
              <a:ext uri="{FF2B5EF4-FFF2-40B4-BE49-F238E27FC236}">
                <a16:creationId xmlns:a16="http://schemas.microsoft.com/office/drawing/2014/main" id="{659A0CF0-6EA0-2EF6-E668-55B1F3EDFAA3}"/>
              </a:ext>
            </a:extLst>
          </p:cNvPr>
          <p:cNvSpPr/>
          <p:nvPr/>
        </p:nvSpPr>
        <p:spPr>
          <a:xfrm>
            <a:off x="243151" y="4534931"/>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u="none" i="0">
                <a:solidFill>
                  <a:srgbClr val="000000"/>
                </a:solidFill>
                <a:latin typeface="calibri"/>
              </a:rPr>
              <a:t>Liz Mac, MSN, RN, NEA-BC, FACHE</a:t>
            </a:r>
            <a:r>
              <a:rPr sz="1100" b="1" u="none" i="0">
                <a:solidFill>
                  <a:srgbClr val="FB788E"/>
                </a:solidFill>
                <a:latin typeface="calibri"/>
              </a:rPr>
              <a:t>
Quit</a:t>
            </a:r>
            <a:r>
              <a:rPr sz="1100" b="0" u="none" i="0">
                <a:solidFill>
                  <a:srgbClr val="000000"/>
                </a:solidFill>
                <a:latin typeface="calibri"/>
              </a:rPr>
              <a:t> as Nursing Director, Hospital Corporation of America</a:t>
            </a:r>
            <a:r>
              <a:rPr sz="1100" b="0" u="none" i="0">
                <a:solidFill>
                  <a:srgbClr val="000000"/>
                </a:solidFill>
                <a:latin typeface="calibri"/>
              </a:rPr>
              <a:t>
Aug.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custom_name=&quot;exec_prev1&quot;">
            <a:extLst>
              <a:ext uri="{FF2B5EF4-FFF2-40B4-BE49-F238E27FC236}">
                <a16:creationId xmlns:a16="http://schemas.microsoft.com/office/drawing/2014/main" id="{4D30BF16-92C0-D7A3-8A50-8E02DA9FB45C}"/>
              </a:ext>
            </a:extLst>
          </p:cNvPr>
          <p:cNvSpPr/>
          <p:nvPr/>
        </p:nvSpPr>
        <p:spPr>
          <a:xfrm>
            <a:off x="243151" y="5557647"/>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u="none" i="0">
                <a:solidFill>
                  <a:srgbClr val="000000"/>
                </a:solidFill>
                <a:latin typeface="calibri" panose="020F0502020204030204" pitchFamily="34" charset="0"/>
                <a:ea typeface="Calibri" panose="020F0502020204030204" pitchFamily="34" charset="0"/>
                <a:cs typeface="Calibri" panose="020F0502020204030204" pitchFamily="34" charset="0"/>
              </a:rPr>
              <a:t>Associate Chief Nursing Officer, Williamson Health</a:t>
            </a:r>
          </a:p>
        </p:txBody>
      </p:sp>
      <p:sp>
        <p:nvSpPr>
          <p:cNvPr id="21" name="custom_name=&quot;exec_arrow1&quot;">
            <a:extLst>
              <a:ext uri="{FF2B5EF4-FFF2-40B4-BE49-F238E27FC236}">
                <a16:creationId xmlns:a16="http://schemas.microsoft.com/office/drawing/2014/main" id="{890A9F41-3836-1F3E-7809-35450C5CEFF7}"/>
              </a:ext>
            </a:extLst>
          </p:cNvPr>
          <p:cNvSpPr/>
          <p:nvPr/>
        </p:nvSpPr>
        <p:spPr>
          <a:xfrm>
            <a:off x="238746" y="5438109"/>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custom_name=&quot;exec_current2&quot;">
            <a:extLst>
              <a:ext uri="{FF2B5EF4-FFF2-40B4-BE49-F238E27FC236}">
                <a16:creationId xmlns:a16="http://schemas.microsoft.com/office/drawing/2014/main" id="{285B040F-C8D4-619E-1C90-28D18E5C9001}"/>
              </a:ext>
            </a:extLst>
          </p:cNvPr>
          <p:cNvSpPr/>
          <p:nvPr/>
        </p:nvSpPr>
        <p:spPr>
          <a:xfrm>
            <a:off x="2554002" y="4538599"/>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u="none" i="0">
                <a:solidFill>
                  <a:srgbClr val="000000"/>
                </a:solidFill>
                <a:latin typeface="calibri"/>
              </a:rPr>
              <a:t>Lukas Mallasch MBA, BSN, RN, CCRN, VA-BC</a:t>
            </a:r>
            <a:r>
              <a:rPr sz="1100" b="1" u="none" i="0">
                <a:solidFill>
                  <a:srgbClr val="FB788E"/>
                </a:solidFill>
                <a:latin typeface="calibri"/>
              </a:rPr>
              <a:t>
Quit</a:t>
            </a:r>
            <a:r>
              <a:rPr sz="1100" b="0" u="none" i="0">
                <a:solidFill>
                  <a:srgbClr val="000000"/>
                </a:solidFill>
                <a:latin typeface="calibri"/>
              </a:rPr>
              <a:t> as Clinical Nurse Coordinator For Vascular Access Team, Hospital Corporation of America</a:t>
            </a:r>
            <a:r>
              <a:rPr sz="1100" b="0" u="none" i="0">
                <a:solidFill>
                  <a:srgbClr val="000000"/>
                </a:solidFill>
                <a:latin typeface="calibri"/>
              </a:rPr>
              <a:t>
Jul.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3" name="custom_name=&quot;exec_prev2&quot;">
            <a:extLst>
              <a:ext uri="{FF2B5EF4-FFF2-40B4-BE49-F238E27FC236}">
                <a16:creationId xmlns:a16="http://schemas.microsoft.com/office/drawing/2014/main" id="{B93EB118-FEA0-FAC9-6EB2-DEE089C4F3DD}"/>
              </a:ext>
            </a:extLst>
          </p:cNvPr>
          <p:cNvSpPr/>
          <p:nvPr/>
        </p:nvSpPr>
        <p:spPr>
          <a:xfrm>
            <a:off x="2554002" y="5561315"/>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u="none" i="0">
                <a:solidFill>
                  <a:srgbClr val="000000"/>
                </a:solidFill>
                <a:latin typeface="calibri" panose="020F0502020204030204" pitchFamily="34" charset="0"/>
                <a:ea typeface="Calibri" panose="020F0502020204030204" pitchFamily="34" charset="0"/>
                <a:cs typeface="Calibri" panose="020F0502020204030204" pitchFamily="34" charset="0"/>
              </a:rPr>
              <a:t>Colorado Regional Director Of Nursing, Sandstone Care</a:t>
            </a:r>
          </a:p>
        </p:txBody>
      </p:sp>
      <p:sp>
        <p:nvSpPr>
          <p:cNvPr id="24" name="custom_name=&quot;exec_arrow2&quot;">
            <a:extLst>
              <a:ext uri="{FF2B5EF4-FFF2-40B4-BE49-F238E27FC236}">
                <a16:creationId xmlns:a16="http://schemas.microsoft.com/office/drawing/2014/main" id="{C963CD1A-C256-D9F4-B1BE-3218C4E1496B}"/>
              </a:ext>
            </a:extLst>
          </p:cNvPr>
          <p:cNvSpPr/>
          <p:nvPr/>
        </p:nvSpPr>
        <p:spPr>
          <a:xfrm>
            <a:off x="2549597" y="5441777"/>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09CD5444-0D55-5326-CD86-6A45292679B2}"/>
              </a:ext>
            </a:extLst>
          </p:cNvPr>
          <p:cNvSpPr txBox="1"/>
          <p:nvPr/>
        </p:nvSpPr>
        <p:spPr>
          <a:xfrm>
            <a:off x="132520" y="1703764"/>
            <a:ext cx="4694076" cy="2304000"/>
          </a:xfrm>
          <a:prstGeom prst="rect">
            <a:avLst/>
          </a:prstGeom>
          <a:noFill/>
        </p:spPr>
        <p:txBody>
          <a:bodyPr wrap="square" rtlCol="0">
            <a:spAutoFit/>
          </a:bodyPr>
          <a:lstStyle/>
          <a:p/>
        </p:txBody>
      </p:sp>
      <p:pic>
        <p:nvPicPr>
          <p:cNvPr id="111" name="Picture 110"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112" name="Chart 111"/>
          <p:cNvGraphicFramePr>
            <a:graphicFrameLocks noGrp="1"/>
          </p:cNvGraphicFramePr>
          <p:nvPr/>
        </p:nvGraphicFramePr>
        <p:xfrm>
          <a:off x="4900314" y="2013028"/>
          <a:ext cx="2803141" cy="2125091"/>
        </p:xfrm>
        <a:graphic>
          <a:graphicData uri="http://schemas.openxmlformats.org/drawingml/2006/chart">
            <c:chart xmlns:c="http://schemas.openxmlformats.org/drawingml/2006/chart" r:id="rId4"/>
          </a:graphicData>
        </a:graphic>
      </p:graphicFrame>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u="none" i="0">
                <a:solidFill>
                  <a:srgbClr val="C00000"/>
                </a:solidFill>
                <a:latin typeface="Calibri" panose="020F0502020204030204" pitchFamily="34" charset="0"/>
                <a:cs typeface="Calibri" panose="020F0502020204030204" pitchFamily="34" charset="0"/>
              </a:rPr>
              <a:t>Hiring Analysis – Healthcare Operations</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Greater Salt Lake City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1338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1254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Las Vegas, Nevada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1183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Miami-Fort Lauderdale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1165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Dallas-Fort Worth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994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Tampa-St. Petersburg, Florida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857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Greater Nashville, Tennessee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847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Greater Denver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843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Kansas City Metropolitan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826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San Antonio,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735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0" u="none" i="0">
                <a:solidFill>
                  <a:srgbClr val="FFFF00"/>
                </a:solidFill>
                <a:latin typeface="calibri" panose="020F0502020204030204" pitchFamily="34" charset="0"/>
                <a:ea typeface="Calibri" panose="020F0502020204030204" pitchFamily="34" charset="0"/>
                <a:cs typeface="Calibri" panose="020F0502020204030204" pitchFamily="34" charset="0"/>
              </a:rPr>
              <a:t>17079</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u="none" strike="noStrike" kern="0" cap="none" spc="0" normalizeH="0" baseline="0" noProof="0" i="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135</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Medical Assistant
Medical Office Specialist
Registered Nurse
Medical Records Specialist
Medical Technologist</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Nursing
Hospital Admin &amp; Support Services
Physicians &amp; Surgeons
Therapeutic
Laboratory</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p:txBody>
      </p:sp>
      <p:sp>
        <p:nvSpPr>
          <p:cNvPr id="69" name="custom_name=&quot;exec_move_heading&quot;">
            <a:extLst>
              <a:ext uri="{FF2B5EF4-FFF2-40B4-BE49-F238E27FC236}">
                <a16:creationId xmlns:a16="http://schemas.microsoft.com/office/drawing/2014/main" id="{BC490751-78B7-C930-C129-143A83115046}"/>
              </a:ext>
            </a:extLst>
          </p:cNvPr>
          <p:cNvSpPr txBox="1"/>
          <p:nvPr/>
        </p:nvSpPr>
        <p:spPr>
          <a:xfrm>
            <a:off x="1491194" y="4219039"/>
            <a:ext cx="19191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Recent Executive Movements</a:t>
            </a:r>
          </a:p>
        </p:txBody>
      </p:sp>
      <p:cxnSp>
        <p:nvCxnSpPr>
          <p:cNvPr id="74"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19" name="custom_name=&quot;exec_current1&quot;">
            <a:extLst>
              <a:ext uri="{FF2B5EF4-FFF2-40B4-BE49-F238E27FC236}">
                <a16:creationId xmlns:a16="http://schemas.microsoft.com/office/drawing/2014/main" id="{72E67B81-235E-7BEF-4DE5-A82F31DE4CA2}"/>
              </a:ext>
            </a:extLst>
          </p:cNvPr>
          <p:cNvSpPr/>
          <p:nvPr/>
        </p:nvSpPr>
        <p:spPr>
          <a:xfrm>
            <a:off x="234392" y="4534963"/>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u="none" i="0">
                <a:solidFill>
                  <a:srgbClr val="000000"/>
                </a:solidFill>
                <a:latin typeface="calibri"/>
              </a:rPr>
              <a:t>Trina Kaylor</a:t>
            </a:r>
            <a:r>
              <a:rPr sz="1100" b="1" u="none" i="0">
                <a:solidFill>
                  <a:srgbClr val="9B51E0"/>
                </a:solidFill>
                <a:latin typeface="calibri"/>
              </a:rPr>
              <a:t>
Promoted</a:t>
            </a:r>
            <a:r>
              <a:rPr sz="1100" b="0" u="none" i="0">
                <a:solidFill>
                  <a:srgbClr val="000000"/>
                </a:solidFill>
                <a:latin typeface="calibri"/>
              </a:rPr>
              <a:t> as Vice President Supply Chain Transformation, Hospital Corporation of America</a:t>
            </a:r>
            <a:r>
              <a:rPr sz="1100" b="0" u="none" i="0">
                <a:solidFill>
                  <a:srgbClr val="000000"/>
                </a:solidFill>
                <a:latin typeface="calibri"/>
              </a:rPr>
              <a:t>
Jan.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2" name="custom_name=&quot;exec_current2&quot;">
            <a:extLst>
              <a:ext uri="{FF2B5EF4-FFF2-40B4-BE49-F238E27FC236}">
                <a16:creationId xmlns:a16="http://schemas.microsoft.com/office/drawing/2014/main" id="{91F84F3C-C7A9-9589-6366-F362E069EFA7}"/>
              </a:ext>
            </a:extLst>
          </p:cNvPr>
          <p:cNvSpPr/>
          <p:nvPr/>
        </p:nvSpPr>
        <p:spPr>
          <a:xfrm>
            <a:off x="2571592" y="4531567"/>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u="none" i="0">
                <a:solidFill>
                  <a:srgbClr val="000000"/>
                </a:solidFill>
                <a:latin typeface="calibri"/>
              </a:rPr>
              <a:t>Ajit Singh</a:t>
            </a:r>
            <a:r>
              <a:rPr sz="1100" b="1" u="none" i="0">
                <a:solidFill>
                  <a:srgbClr val="9B51E0"/>
                </a:solidFill>
                <a:latin typeface="calibri"/>
              </a:rPr>
              <a:t>
Promoted</a:t>
            </a:r>
            <a:r>
              <a:rPr sz="1100" b="0" u="none" i="0">
                <a:solidFill>
                  <a:srgbClr val="000000"/>
                </a:solidFill>
                <a:latin typeface="calibri"/>
              </a:rPr>
              <a:t> as Division Chief Medical Officer, Hospital Corporation of America</a:t>
            </a:r>
            <a:r>
              <a:rPr sz="1100" b="0" u="none" i="0">
                <a:solidFill>
                  <a:srgbClr val="000000"/>
                </a:solidFill>
                <a:latin typeface="calibri"/>
              </a:rPr>
              <a:t>
Oct. 2024</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custom_name=&quot;exec_prev1&quot;">
            <a:extLst>
              <a:ext uri="{FF2B5EF4-FFF2-40B4-BE49-F238E27FC236}">
                <a16:creationId xmlns:a16="http://schemas.microsoft.com/office/drawing/2014/main" id="{B7DE9187-FCA5-D8DB-35E7-7AF768C5744E}"/>
              </a:ext>
            </a:extLst>
          </p:cNvPr>
          <p:cNvSpPr/>
          <p:nvPr/>
        </p:nvSpPr>
        <p:spPr>
          <a:xfrm>
            <a:off x="234392" y="5557679"/>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u="none" i="0">
                <a:solidFill>
                  <a:srgbClr val="000000"/>
                </a:solidFill>
                <a:latin typeface="calibri" panose="020F0502020204030204" pitchFamily="34" charset="0"/>
                <a:ea typeface="Calibri" panose="020F0502020204030204" pitchFamily="34" charset="0"/>
                <a:cs typeface="Calibri" panose="020F0502020204030204" pitchFamily="34" charset="0"/>
              </a:rPr>
              <a:t>Senior Vice President Supply Chain Operations, Hospital Corporation of America</a:t>
            </a:r>
          </a:p>
        </p:txBody>
      </p:sp>
      <p:sp>
        <p:nvSpPr>
          <p:cNvPr id="30" name="custom_name=&quot;exec_prev2&quot;">
            <a:extLst>
              <a:ext uri="{FF2B5EF4-FFF2-40B4-BE49-F238E27FC236}">
                <a16:creationId xmlns:a16="http://schemas.microsoft.com/office/drawing/2014/main" id="{C00DCFB4-F42D-3232-5BD8-F59826A03D1C}"/>
              </a:ext>
            </a:extLst>
          </p:cNvPr>
          <p:cNvSpPr/>
          <p:nvPr/>
        </p:nvSpPr>
        <p:spPr>
          <a:xfrm>
            <a:off x="2571592" y="5554283"/>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u="none" i="0">
                <a:solidFill>
                  <a:srgbClr val="000000"/>
                </a:solidFill>
                <a:latin typeface="calibri" panose="020F0502020204030204" pitchFamily="34" charset="0"/>
                <a:ea typeface="Calibri" panose="020F0502020204030204" pitchFamily="34" charset="0"/>
                <a:cs typeface="Calibri" panose="020F0502020204030204" pitchFamily="34" charset="0"/>
              </a:rPr>
              <a:t>Chief Medical Officer, Hospital Corporation of America</a:t>
            </a:r>
          </a:p>
        </p:txBody>
      </p:sp>
      <p:sp>
        <p:nvSpPr>
          <p:cNvPr id="35" name="custom_name=&quot;exec_arrow2&quot;">
            <a:extLst>
              <a:ext uri="{FF2B5EF4-FFF2-40B4-BE49-F238E27FC236}">
                <a16:creationId xmlns:a16="http://schemas.microsoft.com/office/drawing/2014/main" id="{8478CE13-8A64-5DE1-D7C3-5BFD57F655CE}"/>
              </a:ext>
            </a:extLst>
          </p:cNvPr>
          <p:cNvSpPr/>
          <p:nvPr/>
        </p:nvSpPr>
        <p:spPr>
          <a:xfrm rot="10800000">
            <a:off x="2584289" y="5440564"/>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Patient Care
Patient Centered Care
Nursing Care
Clinical Expertise
Diagnostic Tools</a:t>
            </a:r>
          </a:p>
        </p:txBody>
      </p:sp>
      <p:sp>
        <p:nvSpPr>
          <p:cNvPr id="24" name="custom_name=&quot;exec_arrow1&quot;">
            <a:extLst>
              <a:ext uri="{FF2B5EF4-FFF2-40B4-BE49-F238E27FC236}">
                <a16:creationId xmlns:a16="http://schemas.microsoft.com/office/drawing/2014/main" id="{4F698ACF-10D4-982C-9C36-01FA8ABCF958}"/>
              </a:ext>
            </a:extLst>
          </p:cNvPr>
          <p:cNvSpPr/>
          <p:nvPr/>
        </p:nvSpPr>
        <p:spPr>
          <a:xfrm rot="10800000">
            <a:off x="234392" y="5438368"/>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u="none" i="0">
                <a:solidFill>
                  <a:srgbClr val="000000"/>
                </a:solidFill>
                <a:latin typeface="calibri"/>
                <a:hlinkClick r:id="rId5"/>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r:id="rId4"/>
          </a:graphicData>
        </a:graphic>
      </p:graphicFrame>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u="none" i="0">
                <a:solidFill>
                  <a:srgbClr val="C00000"/>
                </a:solidFill>
                <a:latin typeface="Calibri" panose="020F0502020204030204" pitchFamily="34" charset="0"/>
                <a:cs typeface="Calibri" panose="020F0502020204030204" pitchFamily="34" charset="0"/>
              </a:rPr>
              <a:t>Hiring Analysis – IT</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Greater Nashville, Tennessee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1309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Greater Salt Lake City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170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Miami-Fort Lauderdale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147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Tampa-St. Petersburg, Florida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144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Dallas-Fort Worth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139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Las Vegas, Nevada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128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Kansas City Metropolitan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114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Houston,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105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San Antonio,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102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Greater Denver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92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0" u="none" i="0">
                <a:solidFill>
                  <a:srgbClr val="FFFF00"/>
                </a:solidFill>
                <a:latin typeface="calibri" panose="020F0502020204030204" pitchFamily="34" charset="0"/>
                <a:ea typeface="Calibri" panose="020F0502020204030204" pitchFamily="34" charset="0"/>
                <a:cs typeface="Calibri" panose="020F0502020204030204" pitchFamily="34" charset="0"/>
              </a:rPr>
              <a:t>3282</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u="none" strike="noStrike" kern="0" cap="none" spc="0" normalizeH="0" baseline="0" noProof="0" i="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73</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Clinical Resource Director
Medical Business Office Specialist
Business Office Specialist
Director Emergency Services
Director Case Management</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Business Intelligence &amp; Analytics
Hospital Admin &amp; Support Services
Application Development &amp; Maintenance
Data Engineering
Data Centre Management</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p:txBody>
      </p:sp>
      <p:sp>
        <p:nvSpPr>
          <p:cNvPr id="69" name="custom_name=&quot;exec_move_heading&quot;">
            <a:extLst>
              <a:ext uri="{FF2B5EF4-FFF2-40B4-BE49-F238E27FC236}">
                <a16:creationId xmlns:a16="http://schemas.microsoft.com/office/drawing/2014/main" id="{BC490751-78B7-C930-C129-143A83115046}"/>
              </a:ext>
            </a:extLst>
          </p:cNvPr>
          <p:cNvSpPr txBox="1"/>
          <p:nvPr/>
        </p:nvSpPr>
        <p:spPr>
          <a:xfrm>
            <a:off x="1491194" y="4219039"/>
            <a:ext cx="19191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Recent Executive Movements</a:t>
            </a:r>
          </a:p>
        </p:txBody>
      </p:sp>
      <p:cxnSp>
        <p:nvCxnSpPr>
          <p:cNvPr id="74"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19" name="custom_name=&quot;exec_current1&quot;">
            <a:extLst>
              <a:ext uri="{FF2B5EF4-FFF2-40B4-BE49-F238E27FC236}">
                <a16:creationId xmlns:a16="http://schemas.microsoft.com/office/drawing/2014/main" id="{72E67B81-235E-7BEF-4DE5-A82F31DE4CA2}"/>
              </a:ext>
            </a:extLst>
          </p:cNvPr>
          <p:cNvSpPr/>
          <p:nvPr/>
        </p:nvSpPr>
        <p:spPr>
          <a:xfrm>
            <a:off x="234392" y="4534963"/>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u="none" i="0">
                <a:solidFill>
                  <a:srgbClr val="000000"/>
                </a:solidFill>
                <a:latin typeface="calibri"/>
              </a:rPr>
              <a:t>Laura Cook</a:t>
            </a:r>
            <a:r>
              <a:rPr sz="1100" b="1" u="none" i="0">
                <a:solidFill>
                  <a:srgbClr val="9B51E0"/>
                </a:solidFill>
                <a:latin typeface="calibri"/>
              </a:rPr>
              <a:t>
Promoted</a:t>
            </a:r>
            <a:r>
              <a:rPr sz="1100" b="0" u="none" i="0">
                <a:solidFill>
                  <a:srgbClr val="000000"/>
                </a:solidFill>
                <a:latin typeface="calibri"/>
              </a:rPr>
              <a:t> as Senior Director, Hospital Corporation of America</a:t>
            </a:r>
            <a:r>
              <a:rPr sz="1100" b="0" u="none" i="0">
                <a:solidFill>
                  <a:srgbClr val="000000"/>
                </a:solidFill>
                <a:latin typeface="calibri"/>
              </a:rPr>
              <a:t>
Jun.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2" name="custom_name=&quot;exec_current2&quot;">
            <a:extLst>
              <a:ext uri="{FF2B5EF4-FFF2-40B4-BE49-F238E27FC236}">
                <a16:creationId xmlns:a16="http://schemas.microsoft.com/office/drawing/2014/main" id="{91F84F3C-C7A9-9589-6366-F362E069EFA7}"/>
              </a:ext>
            </a:extLst>
          </p:cNvPr>
          <p:cNvSpPr/>
          <p:nvPr/>
        </p:nvSpPr>
        <p:spPr>
          <a:xfrm>
            <a:off x="2571592" y="4531567"/>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u="none" i="0">
                <a:solidFill>
                  <a:srgbClr val="000000"/>
                </a:solidFill>
                <a:latin typeface="calibri"/>
              </a:rPr>
              <a:t>Ryan Curry</a:t>
            </a:r>
            <a:r>
              <a:rPr sz="1100" b="1" u="none" i="0">
                <a:solidFill>
                  <a:srgbClr val="9B51E0"/>
                </a:solidFill>
                <a:latin typeface="calibri"/>
              </a:rPr>
              <a:t>
Promoted</a:t>
            </a:r>
            <a:r>
              <a:rPr sz="1100" b="0" u="none" i="0">
                <a:solidFill>
                  <a:srgbClr val="000000"/>
                </a:solidFill>
                <a:latin typeface="calibri"/>
              </a:rPr>
              <a:t> as Sr. Director, Analytics and Reporting, Hospital Corporation of America</a:t>
            </a:r>
            <a:r>
              <a:rPr sz="1100" b="0" u="none" i="0">
                <a:solidFill>
                  <a:srgbClr val="000000"/>
                </a:solidFill>
                <a:latin typeface="calibri"/>
              </a:rPr>
              <a:t>
Apr.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custom_name=&quot;exec_prev1&quot;">
            <a:extLst>
              <a:ext uri="{FF2B5EF4-FFF2-40B4-BE49-F238E27FC236}">
                <a16:creationId xmlns:a16="http://schemas.microsoft.com/office/drawing/2014/main" id="{B7DE9187-FCA5-D8DB-35E7-7AF768C5744E}"/>
              </a:ext>
            </a:extLst>
          </p:cNvPr>
          <p:cNvSpPr/>
          <p:nvPr/>
        </p:nvSpPr>
        <p:spPr>
          <a:xfrm>
            <a:off x="234392" y="5557679"/>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u="none" i="0">
                <a:solidFill>
                  <a:srgbClr val="000000"/>
                </a:solidFill>
                <a:latin typeface="calibri" panose="020F0502020204030204" pitchFamily="34" charset="0"/>
                <a:ea typeface="Calibri" panose="020F0502020204030204" pitchFamily="34" charset="0"/>
                <a:cs typeface="Calibri" panose="020F0502020204030204" pitchFamily="34" charset="0"/>
              </a:rPr>
              <a:t>Data Consultant, Clinical Excellence, Hospital Corporation of America</a:t>
            </a:r>
          </a:p>
        </p:txBody>
      </p:sp>
      <p:sp>
        <p:nvSpPr>
          <p:cNvPr id="30" name="custom_name=&quot;exec_prev2&quot;">
            <a:extLst>
              <a:ext uri="{FF2B5EF4-FFF2-40B4-BE49-F238E27FC236}">
                <a16:creationId xmlns:a16="http://schemas.microsoft.com/office/drawing/2014/main" id="{C00DCFB4-F42D-3232-5BD8-F59826A03D1C}"/>
              </a:ext>
            </a:extLst>
          </p:cNvPr>
          <p:cNvSpPr/>
          <p:nvPr/>
        </p:nvSpPr>
        <p:spPr>
          <a:xfrm>
            <a:off x="2571592" y="5554283"/>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u="none" i="0">
                <a:solidFill>
                  <a:srgbClr val="000000"/>
                </a:solidFill>
                <a:latin typeface="calibri" panose="020F0502020204030204" pitchFamily="34" charset="0"/>
                <a:ea typeface="Calibri" panose="020F0502020204030204" pitchFamily="34" charset="0"/>
                <a:cs typeface="Calibri" panose="020F0502020204030204" pitchFamily="34" charset="0"/>
              </a:rPr>
              <a:t>Director of Data Science, Hospital Corporation of America</a:t>
            </a:r>
          </a:p>
        </p:txBody>
      </p:sp>
      <p:sp>
        <p:nvSpPr>
          <p:cNvPr id="35" name="custom_name=&quot;exec_arrow2&quot;">
            <a:extLst>
              <a:ext uri="{FF2B5EF4-FFF2-40B4-BE49-F238E27FC236}">
                <a16:creationId xmlns:a16="http://schemas.microsoft.com/office/drawing/2014/main" id="{8478CE13-8A64-5DE1-D7C3-5BFD57F655CE}"/>
              </a:ext>
            </a:extLst>
          </p:cNvPr>
          <p:cNvSpPr/>
          <p:nvPr/>
        </p:nvSpPr>
        <p:spPr>
          <a:xfrm rot="10800000">
            <a:off x="2584289" y="5440564"/>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Structured Query Language (SQL)
Python (Programming Language)
Patient Care
Project Management
Strategic Planning</a:t>
            </a:r>
          </a:p>
        </p:txBody>
      </p:sp>
      <p:sp>
        <p:nvSpPr>
          <p:cNvPr id="24" name="custom_name=&quot;exec_arrow1&quot;">
            <a:extLst>
              <a:ext uri="{FF2B5EF4-FFF2-40B4-BE49-F238E27FC236}">
                <a16:creationId xmlns:a16="http://schemas.microsoft.com/office/drawing/2014/main" id="{4F698ACF-10D4-982C-9C36-01FA8ABCF958}"/>
              </a:ext>
            </a:extLst>
          </p:cNvPr>
          <p:cNvSpPr/>
          <p:nvPr/>
        </p:nvSpPr>
        <p:spPr>
          <a:xfrm rot="10800000">
            <a:off x="234392" y="5438368"/>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u="none" i="0">
                <a:solidFill>
                  <a:srgbClr val="000000"/>
                </a:solidFill>
                <a:latin typeface="calibri"/>
                <a:hlinkClick r:id="rId5"/>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r:id="rId4"/>
          </a:graphicData>
        </a:graphic>
      </p:graphicFrame>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u="none" i="0">
                <a:solidFill>
                  <a:srgbClr val="C00000"/>
                </a:solidFill>
                <a:latin typeface="Calibri" panose="020F0502020204030204" pitchFamily="34" charset="0"/>
                <a:cs typeface="Calibri" panose="020F0502020204030204" pitchFamily="34" charset="0"/>
              </a:rPr>
              <a:t>Hiring Analysis – Sales &amp; Marketing</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Greater Nashville, Tennessee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416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Dallas-Fort Worth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Miami-Fort Lauderdale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Greater Salt Lake City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Houston,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Tampa-St. Petersburg, Florida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Richmond, Virginia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Las Vegas, Nevada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Greater Denver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0" u="none" i="0">
                <a:solidFill>
                  <a:srgbClr val="FFFF00"/>
                </a:solidFill>
                <a:latin typeface="calibri" panose="020F0502020204030204" pitchFamily="34" charset="0"/>
                <a:ea typeface="Calibri" panose="020F0502020204030204" pitchFamily="34" charset="0"/>
                <a:cs typeface="Calibri" panose="020F0502020204030204" pitchFamily="34" charset="0"/>
              </a:rPr>
              <a:t>1382</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u="none" strike="noStrike" kern="0" cap="none" spc="0" normalizeH="0" baseline="0" noProof="0" i="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75</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X-Ray Tech - Medical Assistant
Technical Analyst
Technical Analyst Ii
Patient Account Collections Specialist
Home Health Account Sales Representative</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Sales Enablement &amp; Support
Marketing Strategy &amp; Brand Management
Sales Strategy &amp; Planning
Business Intelligence &amp; Analytics
Product Management</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p:txBody>
      </p:sp>
      <p:sp>
        <p:nvSpPr>
          <p:cNvPr id="69" name="custom_name=&quot;exec_move_heading&quot;">
            <a:extLst>
              <a:ext uri="{FF2B5EF4-FFF2-40B4-BE49-F238E27FC236}">
                <a16:creationId xmlns:a16="http://schemas.microsoft.com/office/drawing/2014/main" id="{BC490751-78B7-C930-C129-143A83115046}"/>
              </a:ext>
            </a:extLst>
          </p:cNvPr>
          <p:cNvSpPr txBox="1"/>
          <p:nvPr/>
        </p:nvSpPr>
        <p:spPr>
          <a:xfrm>
            <a:off x="1491194" y="4219039"/>
            <a:ext cx="19191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Recent Executive Movements</a:t>
            </a:r>
          </a:p>
        </p:txBody>
      </p:sp>
      <p:cxnSp>
        <p:nvCxnSpPr>
          <p:cNvPr id="74"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19" name="custom_name=&quot;exec_current1&quot;">
            <a:extLst>
              <a:ext uri="{FF2B5EF4-FFF2-40B4-BE49-F238E27FC236}">
                <a16:creationId xmlns:a16="http://schemas.microsoft.com/office/drawing/2014/main" id="{72E67B81-235E-7BEF-4DE5-A82F31DE4CA2}"/>
              </a:ext>
            </a:extLst>
          </p:cNvPr>
          <p:cNvSpPr/>
          <p:nvPr/>
        </p:nvSpPr>
        <p:spPr>
          <a:xfrm>
            <a:off x="234392" y="4534963"/>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u="none" i="0">
                <a:solidFill>
                  <a:srgbClr val="000000"/>
                </a:solidFill>
                <a:latin typeface="calibri"/>
              </a:rPr>
              <a:t>Andrew Henderson</a:t>
            </a:r>
            <a:r>
              <a:rPr sz="1100" b="1" u="none" i="0">
                <a:solidFill>
                  <a:srgbClr val="9B51E0"/>
                </a:solidFill>
                <a:latin typeface="calibri"/>
              </a:rPr>
              <a:t>
Promoted</a:t>
            </a:r>
            <a:r>
              <a:rPr sz="1100" b="0" u="none" i="0">
                <a:solidFill>
                  <a:srgbClr val="000000"/>
                </a:solidFill>
                <a:latin typeface="calibri"/>
              </a:rPr>
              <a:t> as AVP Media Performance, Hospital Corporation of America</a:t>
            </a:r>
            <a:r>
              <a:rPr sz="1100" b="0" u="none" i="0">
                <a:solidFill>
                  <a:srgbClr val="000000"/>
                </a:solidFill>
                <a:latin typeface="calibri"/>
              </a:rPr>
              <a:t>
Nov. 2024</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custom_name=&quot;exec_prev1&quot;">
            <a:extLst>
              <a:ext uri="{FF2B5EF4-FFF2-40B4-BE49-F238E27FC236}">
                <a16:creationId xmlns:a16="http://schemas.microsoft.com/office/drawing/2014/main" id="{B7DE9187-FCA5-D8DB-35E7-7AF768C5744E}"/>
              </a:ext>
            </a:extLst>
          </p:cNvPr>
          <p:cNvSpPr/>
          <p:nvPr/>
        </p:nvSpPr>
        <p:spPr>
          <a:xfrm>
            <a:off x="234392" y="5557679"/>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u="none" i="0">
                <a:solidFill>
                  <a:srgbClr val="000000"/>
                </a:solidFill>
                <a:latin typeface="calibri" panose="020F0502020204030204" pitchFamily="34" charset="0"/>
                <a:ea typeface="Calibri" panose="020F0502020204030204" pitchFamily="34" charset="0"/>
                <a:cs typeface="Calibri" panose="020F0502020204030204" pitchFamily="34" charset="0"/>
              </a:rPr>
              <a:t>Director Marketing Strategy, Hospital Corporation of America</a:t>
            </a:r>
          </a:p>
        </p:txBody>
      </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Microsoft Office
Business Development
Patient Care
Customer Support
Service Desk Management</a:t>
            </a:r>
          </a:p>
        </p:txBody>
      </p:sp>
      <p:sp>
        <p:nvSpPr>
          <p:cNvPr id="24" name="custom_name=&quot;exec_arrow1&quot;">
            <a:extLst>
              <a:ext uri="{FF2B5EF4-FFF2-40B4-BE49-F238E27FC236}">
                <a16:creationId xmlns:a16="http://schemas.microsoft.com/office/drawing/2014/main" id="{4F698ACF-10D4-982C-9C36-01FA8ABCF958}"/>
              </a:ext>
            </a:extLst>
          </p:cNvPr>
          <p:cNvSpPr/>
          <p:nvPr/>
        </p:nvSpPr>
        <p:spPr>
          <a:xfrm rot="10800000">
            <a:off x="234392" y="5438368"/>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u="none" i="0">
                <a:solidFill>
                  <a:srgbClr val="000000"/>
                </a:solidFill>
                <a:latin typeface="calibri"/>
                <a:hlinkClick r:id="rId5"/>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r:id="rId4"/>
          </a:graphicData>
        </a:graphic>
      </p:graphicFrame>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u="none" i="0">
                <a:solidFill>
                  <a:srgbClr val="C00000"/>
                </a:solidFill>
                <a:latin typeface="Calibri" panose="020F0502020204030204" pitchFamily="34" charset="0"/>
                <a:cs typeface="Calibri" panose="020F0502020204030204" pitchFamily="34" charset="0"/>
              </a:rPr>
              <a:t>Hiring Analysis – Supply Chain</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Miami-Fort Lauderdale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100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Greater Nashville, Tennessee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Houston,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Dallas-Fort Worth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Richmond, Virginia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Greater Denver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Kansas City Metropolitan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San Antonio,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Asheville, North Carolina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Tampa-St. Petersburg, Florida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0" u="none" i="0">
                <a:solidFill>
                  <a:srgbClr val="FFFF00"/>
                </a:solidFill>
                <a:latin typeface="calibri" panose="020F0502020204030204" pitchFamily="34" charset="0"/>
                <a:ea typeface="Calibri" panose="020F0502020204030204" pitchFamily="34" charset="0"/>
                <a:cs typeface="Calibri" panose="020F0502020204030204" pitchFamily="34" charset="0"/>
              </a:rPr>
              <a:t>1049</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u="none" strike="noStrike" kern="0" cap="none" spc="0" normalizeH="0" baseline="0" noProof="0" i="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59</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Supply Chain Technician
Or Supply Chain Technician
Equipment Inventory Technician
Supply Chain Tech
Warehouse Material Handler</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Inventory Management
Logistics &amp; Distribution
Warehousing
Supply Chain Analytics
Business Intelligence &amp; Analytics</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p:txBody>
      </p:sp>
      <p:sp>
        <p:nvSpPr>
          <p:cNvPr id="69" name="custom_name=&quot;exec_move_heading&quot;">
            <a:extLst>
              <a:ext uri="{FF2B5EF4-FFF2-40B4-BE49-F238E27FC236}">
                <a16:creationId xmlns:a16="http://schemas.microsoft.com/office/drawing/2014/main" id="{BC490751-78B7-C930-C129-143A83115046}"/>
              </a:ext>
            </a:extLst>
          </p:cNvPr>
          <p:cNvSpPr txBox="1"/>
          <p:nvPr/>
        </p:nvSpPr>
        <p:spPr>
          <a:xfrm>
            <a:off x="1491194" y="4219039"/>
            <a:ext cx="19191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Recent Executive Movements</a:t>
            </a:r>
          </a:p>
        </p:txBody>
      </p:sp>
      <p:cxnSp>
        <p:nvCxnSpPr>
          <p:cNvPr id="74"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19" name="custom_name=&quot;exec_current1&quot;">
            <a:extLst>
              <a:ext uri="{FF2B5EF4-FFF2-40B4-BE49-F238E27FC236}">
                <a16:creationId xmlns:a16="http://schemas.microsoft.com/office/drawing/2014/main" id="{72E67B81-235E-7BEF-4DE5-A82F31DE4CA2}"/>
              </a:ext>
            </a:extLst>
          </p:cNvPr>
          <p:cNvSpPr/>
          <p:nvPr/>
        </p:nvSpPr>
        <p:spPr>
          <a:xfrm>
            <a:off x="234392" y="4534963"/>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u="none" i="0">
                <a:solidFill>
                  <a:srgbClr val="000000"/>
                </a:solidFill>
                <a:latin typeface="calibri"/>
              </a:rPr>
              <a:t>Paul Cox</a:t>
            </a:r>
            <a:r>
              <a:rPr sz="1100" b="1" u="none" i="0">
                <a:solidFill>
                  <a:srgbClr val="9B51E0"/>
                </a:solidFill>
                <a:latin typeface="calibri"/>
              </a:rPr>
              <a:t>
Promoted</a:t>
            </a:r>
            <a:r>
              <a:rPr sz="1100" b="0" u="none" i="0">
                <a:solidFill>
                  <a:srgbClr val="000000"/>
                </a:solidFill>
                <a:latin typeface="calibri"/>
              </a:rPr>
              <a:t> as Assistant Vice President, Supply Chain Software Development, Hospital Corporation of America</a:t>
            </a:r>
            <a:r>
              <a:rPr sz="1100" b="0" u="none" i="0">
                <a:solidFill>
                  <a:srgbClr val="000000"/>
                </a:solidFill>
                <a:latin typeface="calibri"/>
              </a:rPr>
              <a:t>
Apr.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2" name="custom_name=&quot;exec_current2&quot;">
            <a:extLst>
              <a:ext uri="{FF2B5EF4-FFF2-40B4-BE49-F238E27FC236}">
                <a16:creationId xmlns:a16="http://schemas.microsoft.com/office/drawing/2014/main" id="{91F84F3C-C7A9-9589-6366-F362E069EFA7}"/>
              </a:ext>
            </a:extLst>
          </p:cNvPr>
          <p:cNvSpPr/>
          <p:nvPr/>
        </p:nvSpPr>
        <p:spPr>
          <a:xfrm>
            <a:off x="2571592" y="4531567"/>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u="none" i="0">
                <a:solidFill>
                  <a:srgbClr val="000000"/>
                </a:solidFill>
                <a:latin typeface="calibri"/>
              </a:rPr>
              <a:t>Dean Cropper</a:t>
            </a:r>
            <a:r>
              <a:rPr sz="1100" b="1" u="none" i="0">
                <a:solidFill>
                  <a:srgbClr val="9B51E0"/>
                </a:solidFill>
                <a:latin typeface="calibri"/>
              </a:rPr>
              <a:t>
Promoted</a:t>
            </a:r>
            <a:r>
              <a:rPr sz="1100" b="0" u="none" i="0">
                <a:solidFill>
                  <a:srgbClr val="000000"/>
                </a:solidFill>
                <a:latin typeface="calibri"/>
              </a:rPr>
              <a:t> as Director Of Supply Chain Operations, Hospital Corporation of America</a:t>
            </a:r>
            <a:r>
              <a:rPr sz="1100" b="0" u="none" i="0">
                <a:solidFill>
                  <a:srgbClr val="000000"/>
                </a:solidFill>
                <a:latin typeface="calibri"/>
              </a:rPr>
              <a:t>
Oct. 2024</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custom_name=&quot;exec_prev1&quot;">
            <a:extLst>
              <a:ext uri="{FF2B5EF4-FFF2-40B4-BE49-F238E27FC236}">
                <a16:creationId xmlns:a16="http://schemas.microsoft.com/office/drawing/2014/main" id="{B7DE9187-FCA5-D8DB-35E7-7AF768C5744E}"/>
              </a:ext>
            </a:extLst>
          </p:cNvPr>
          <p:cNvSpPr/>
          <p:nvPr/>
        </p:nvSpPr>
        <p:spPr>
          <a:xfrm>
            <a:off x="234392" y="5557679"/>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u="none" i="0">
                <a:solidFill>
                  <a:srgbClr val="000000"/>
                </a:solidFill>
                <a:latin typeface="calibri" panose="020F0502020204030204" pitchFamily="34" charset="0"/>
                <a:ea typeface="Calibri" panose="020F0502020204030204" pitchFamily="34" charset="0"/>
                <a:cs typeface="Calibri" panose="020F0502020204030204" pitchFamily="34" charset="0"/>
              </a:rPr>
              <a:t>Director Of Supply Chain Product Development, Healthtrust, Hospital Corporation of America</a:t>
            </a:r>
          </a:p>
        </p:txBody>
      </p:sp>
      <p:sp>
        <p:nvSpPr>
          <p:cNvPr id="30" name="custom_name=&quot;exec_prev2&quot;">
            <a:extLst>
              <a:ext uri="{FF2B5EF4-FFF2-40B4-BE49-F238E27FC236}">
                <a16:creationId xmlns:a16="http://schemas.microsoft.com/office/drawing/2014/main" id="{C00DCFB4-F42D-3232-5BD8-F59826A03D1C}"/>
              </a:ext>
            </a:extLst>
          </p:cNvPr>
          <p:cNvSpPr/>
          <p:nvPr/>
        </p:nvSpPr>
        <p:spPr>
          <a:xfrm>
            <a:off x="2571592" y="5554283"/>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u="none" i="0">
                <a:solidFill>
                  <a:srgbClr val="000000"/>
                </a:solidFill>
                <a:latin typeface="calibri" panose="020F0502020204030204" pitchFamily="34" charset="0"/>
                <a:ea typeface="Calibri" panose="020F0502020204030204" pitchFamily="34" charset="0"/>
                <a:cs typeface="Calibri" panose="020F0502020204030204" pitchFamily="34" charset="0"/>
              </a:rPr>
              <a:t>Market Director, Hospital Corporation of America</a:t>
            </a:r>
          </a:p>
        </p:txBody>
      </p:sp>
      <p:sp>
        <p:nvSpPr>
          <p:cNvPr id="35" name="custom_name=&quot;exec_arrow2&quot;">
            <a:extLst>
              <a:ext uri="{FF2B5EF4-FFF2-40B4-BE49-F238E27FC236}">
                <a16:creationId xmlns:a16="http://schemas.microsoft.com/office/drawing/2014/main" id="{8478CE13-8A64-5DE1-D7C3-5BFD57F655CE}"/>
              </a:ext>
            </a:extLst>
          </p:cNvPr>
          <p:cNvSpPr/>
          <p:nvPr/>
        </p:nvSpPr>
        <p:spPr>
          <a:xfrm rot="10800000">
            <a:off x="2584289" y="5440564"/>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Inventory Management
Supply Chain Management (SCM)
Warehousing
Supply Chain Operations
Stocking</a:t>
            </a:r>
          </a:p>
        </p:txBody>
      </p:sp>
      <p:sp>
        <p:nvSpPr>
          <p:cNvPr id="24" name="custom_name=&quot;exec_arrow1&quot;">
            <a:extLst>
              <a:ext uri="{FF2B5EF4-FFF2-40B4-BE49-F238E27FC236}">
                <a16:creationId xmlns:a16="http://schemas.microsoft.com/office/drawing/2014/main" id="{4F698ACF-10D4-982C-9C36-01FA8ABCF958}"/>
              </a:ext>
            </a:extLst>
          </p:cNvPr>
          <p:cNvSpPr/>
          <p:nvPr/>
        </p:nvSpPr>
        <p:spPr>
          <a:xfrm rot="10800000">
            <a:off x="234392" y="5438368"/>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u="none" i="0">
                <a:solidFill>
                  <a:srgbClr val="000000"/>
                </a:solidFill>
                <a:latin typeface="calibri"/>
                <a:hlinkClick r:id="rId5"/>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r:id="rId4"/>
          </a:graphicData>
        </a:graphic>
      </p:graphicFrame>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u="none" i="0">
                <a:solidFill>
                  <a:srgbClr val="C00000"/>
                </a:solidFill>
                <a:latin typeface="Calibri" panose="020F0502020204030204" pitchFamily="34" charset="0"/>
                <a:cs typeface="Calibri" panose="020F0502020204030204" pitchFamily="34" charset="0"/>
              </a:rPr>
              <a:t>Hiring Analysis – Management &amp; Strategy</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Greater Nashville, Tennessee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351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Miami-Fort Lauderdale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Las Vegas, Nevada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Greater Salt Lake City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Tallahassee, Florida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Dallas-Fort Worth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Houston,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Tampa-St. Petersburg, Florida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Kansas City Metropolitan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0" u="none" i="0">
                <a:solidFill>
                  <a:srgbClr val="FFFF00"/>
                </a:solidFill>
                <a:latin typeface="calibri" panose="020F0502020204030204" pitchFamily="34" charset="0"/>
                <a:ea typeface="Calibri" panose="020F0502020204030204" pitchFamily="34" charset="0"/>
                <a:cs typeface="Calibri" panose="020F0502020204030204" pitchFamily="34" charset="0"/>
              </a:rPr>
              <a:t>824</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u="none" strike="noStrike" kern="0" cap="none" spc="0" normalizeH="0" baseline="0" noProof="0" i="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59</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Vice President Operations
Senior Project Manager I
Program Manager
Senior Project Manager
Project Manager Ii</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Corporate Strategy &amp; Management Consulting
Project/Programs Management
Governance, Risk &amp; Compliance
Product Management
Leadership &amp; Governance</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p:txBody>
      </p:sp>
      <p:cxnSp>
        <p:nvCxnSpPr>
          <p:cNvPr id="74"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Project Management
Microsoft Office
Risk Management
Educational Accreditation
Performance Improvement</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u="none" i="0">
                <a:solidFill>
                  <a:srgbClr val="000000"/>
                </a:solidFill>
                <a:latin typeface="calibri"/>
                <a:hlinkClick r:id="rId5"/>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r:id="rId4"/>
          </a:graphicData>
        </a:graphic>
      </p:graphicFrame>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u="none" i="0">
                <a:solidFill>
                  <a:srgbClr val="C00000"/>
                </a:solidFill>
                <a:latin typeface="Calibri" panose="020F0502020204030204" pitchFamily="34" charset="0"/>
                <a:cs typeface="Calibri" panose="020F0502020204030204" pitchFamily="34" charset="0"/>
              </a:rPr>
              <a:t>Hiring Analysis – Administrative Operations</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111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Greater Nashville, Tennessee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109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Dallas-Fort Worth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Greater Salt Lake City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Miami-Fort Lauderdale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Richmond, Virginia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Kansas City Metropolitan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Greater Denver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Greater Boston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Greater Myrtle Beach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0" u="none" i="0">
                <a:solidFill>
                  <a:srgbClr val="FFFF00"/>
                </a:solidFill>
                <a:latin typeface="calibri" panose="020F0502020204030204" pitchFamily="34" charset="0"/>
                <a:ea typeface="Calibri" panose="020F0502020204030204" pitchFamily="34" charset="0"/>
                <a:cs typeface="Calibri" panose="020F0502020204030204" pitchFamily="34" charset="0"/>
              </a:rPr>
              <a:t>823</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u="none" strike="noStrike" kern="0" cap="none" spc="0" normalizeH="0" baseline="0" noProof="0" i="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71</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Medical Office Coordinator
Housekeeping Assistant
Front Desk Coordinator
Administrative Assistant
Executive Assistant</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Admin &amp; Support
Environment, Health &amp; Safety
Asset Maintenance &amp; Engineering
Security &amp; Surveillance/Asset Protection
Corporate Strategy &amp; Management Consulting</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p:txBody>
      </p:sp>
      <p:cxnSp>
        <p:nvCxnSpPr>
          <p:cNvPr id="74"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Microsoft Office
Patient Care
Administrative Assistance
Housekeeping
Plumbing</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u="none" i="0">
                <a:solidFill>
                  <a:srgbClr val="000000"/>
                </a:solidFill>
                <a:latin typeface="calibri"/>
                <a:hlinkClick r:id="rId5"/>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r:id="rId4"/>
          </a:graphicData>
        </a:graphic>
      </p:graphicFrame>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u="none" i="0">
                <a:solidFill>
                  <a:srgbClr val="C00000"/>
                </a:solidFill>
                <a:latin typeface="Calibri" panose="020F0502020204030204" pitchFamily="34" charset="0"/>
                <a:cs typeface="Calibri" panose="020F0502020204030204" pitchFamily="34" charset="0"/>
              </a:rPr>
              <a:t>Hiring Analysis – Human Resources</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Greater Nashville, Tennessee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238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Miami-Fort Lauderdale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Tampa-St. Petersburg, Florida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Asheville, North Carolina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Houston,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Dallas-Fort Worth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Las Vegas, Nevada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Greater Salt Lake City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Kansas City Metropolitan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0" u="none" i="0">
                <a:solidFill>
                  <a:srgbClr val="FFFF00"/>
                </a:solidFill>
                <a:latin typeface="calibri" panose="020F0502020204030204" pitchFamily="34" charset="0"/>
                <a:ea typeface="Calibri" panose="020F0502020204030204" pitchFamily="34" charset="0"/>
                <a:cs typeface="Calibri" panose="020F0502020204030204" pitchFamily="34" charset="0"/>
              </a:rPr>
              <a:t>733</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u="none" strike="noStrike" kern="0" cap="none" spc="0" normalizeH="0" baseline="0" noProof="0" i="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55</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Human Resources Business Partner
Human Resources Coordinator
Vice President Of Human Resources
Associate Recruiter
Compensation Consultant</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Workforce Administration &amp; Management
Talent Acquisition
Learning &amp; Development
HR Strategy &amp; Governance
Business Intelligence &amp; Analytics</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p:txBody>
      </p:sp>
      <p:sp>
        <p:nvSpPr>
          <p:cNvPr id="69" name="custom_name=&quot;exec_move_heading&quot;">
            <a:extLst>
              <a:ext uri="{FF2B5EF4-FFF2-40B4-BE49-F238E27FC236}">
                <a16:creationId xmlns:a16="http://schemas.microsoft.com/office/drawing/2014/main" id="{BC490751-78B7-C930-C129-143A83115046}"/>
              </a:ext>
            </a:extLst>
          </p:cNvPr>
          <p:cNvSpPr txBox="1"/>
          <p:nvPr/>
        </p:nvSpPr>
        <p:spPr>
          <a:xfrm>
            <a:off x="1491194" y="4219039"/>
            <a:ext cx="19191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Recent Executive Movements</a:t>
            </a:r>
          </a:p>
        </p:txBody>
      </p:sp>
      <p:cxnSp>
        <p:nvCxnSpPr>
          <p:cNvPr id="74"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19" name="custom_name=&quot;exec_current1&quot;">
            <a:extLst>
              <a:ext uri="{FF2B5EF4-FFF2-40B4-BE49-F238E27FC236}">
                <a16:creationId xmlns:a16="http://schemas.microsoft.com/office/drawing/2014/main" id="{72E67B81-235E-7BEF-4DE5-A82F31DE4CA2}"/>
              </a:ext>
            </a:extLst>
          </p:cNvPr>
          <p:cNvSpPr/>
          <p:nvPr/>
        </p:nvSpPr>
        <p:spPr>
          <a:xfrm>
            <a:off x="234392" y="4534963"/>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u="none" i="0">
                <a:solidFill>
                  <a:srgbClr val="000000"/>
                </a:solidFill>
                <a:latin typeface="calibri"/>
              </a:rPr>
              <a:t>Mark Garrett</a:t>
            </a:r>
            <a:r>
              <a:rPr sz="1100" b="1" u="none" i="0">
                <a:solidFill>
                  <a:srgbClr val="9B51E0"/>
                </a:solidFill>
                <a:latin typeface="calibri"/>
              </a:rPr>
              <a:t>
Promoted</a:t>
            </a:r>
            <a:r>
              <a:rPr sz="1100" b="0" u="none" i="0">
                <a:solidFill>
                  <a:srgbClr val="000000"/>
                </a:solidFill>
                <a:latin typeface="calibri"/>
              </a:rPr>
              <a:t> as Vice President Human Resources, Hospital Corporation of America</a:t>
            </a:r>
            <a:r>
              <a:rPr sz="1100" b="0" u="none" i="0">
                <a:solidFill>
                  <a:srgbClr val="000000"/>
                </a:solidFill>
                <a:latin typeface="calibri"/>
              </a:rPr>
              <a:t>
Nov. 2024</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custom_name=&quot;exec_prev1&quot;">
            <a:extLst>
              <a:ext uri="{FF2B5EF4-FFF2-40B4-BE49-F238E27FC236}">
                <a16:creationId xmlns:a16="http://schemas.microsoft.com/office/drawing/2014/main" id="{B7DE9187-FCA5-D8DB-35E7-7AF768C5744E}"/>
              </a:ext>
            </a:extLst>
          </p:cNvPr>
          <p:cNvSpPr/>
          <p:nvPr/>
        </p:nvSpPr>
        <p:spPr>
          <a:xfrm>
            <a:off x="234392" y="5557679"/>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u="none" i="0">
                <a:solidFill>
                  <a:srgbClr val="000000"/>
                </a:solidFill>
                <a:latin typeface="calibri" panose="020F0502020204030204" pitchFamily="34" charset="0"/>
                <a:ea typeface="Calibri" panose="020F0502020204030204" pitchFamily="34" charset="0"/>
                <a:cs typeface="Calibri" panose="020F0502020204030204" pitchFamily="34" charset="0"/>
              </a:rPr>
              <a:t>Vice President Human Resources, Hospital Corporation of America</a:t>
            </a:r>
          </a:p>
        </p:txBody>
      </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Employee Relations Management
Patient Care
Project Management
Program Implementation
Performance Management</a:t>
            </a:r>
          </a:p>
        </p:txBody>
      </p:sp>
      <p:sp>
        <p:nvSpPr>
          <p:cNvPr id="24" name="custom_name=&quot;exec_arrow1&quot;">
            <a:extLst>
              <a:ext uri="{FF2B5EF4-FFF2-40B4-BE49-F238E27FC236}">
                <a16:creationId xmlns:a16="http://schemas.microsoft.com/office/drawing/2014/main" id="{4F698ACF-10D4-982C-9C36-01FA8ABCF958}"/>
              </a:ext>
            </a:extLst>
          </p:cNvPr>
          <p:cNvSpPr/>
          <p:nvPr/>
        </p:nvSpPr>
        <p:spPr>
          <a:xfrm rot="10800000">
            <a:off x="234392" y="5438368"/>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u="none" i="0">
                <a:solidFill>
                  <a:srgbClr val="000000"/>
                </a:solidFill>
                <a:latin typeface="calibri"/>
                <a:hlinkClick r:id="rId5"/>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r:id="rId4"/>
          </a:graphicData>
        </a:graphic>
      </p:graphicFrame>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u="none" i="0">
                <a:solidFill>
                  <a:srgbClr val="C00000"/>
                </a:solidFill>
                <a:latin typeface="Calibri" panose="020F0502020204030204" pitchFamily="34" charset="0"/>
                <a:cs typeface="Calibri" panose="020F0502020204030204" pitchFamily="34" charset="0"/>
              </a:rPr>
              <a:t>Hiring Analysis – Customer Support &amp; Service</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Greater Nashville, Tennessee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Greater Denver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San Antonio,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Kansas City Metropolitan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Greater Salt Lake City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Dallas-Fort Worth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Richmond, Virginia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Tampa-St. Petersburg, Florida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Denbighshire,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0" u="none" i="0">
                <a:solidFill>
                  <a:srgbClr val="FFFF00"/>
                </a:solidFill>
                <a:latin typeface="calibri" panose="020F0502020204030204" pitchFamily="34" charset="0"/>
                <a:ea typeface="Calibri" panose="020F0502020204030204" pitchFamily="34" charset="0"/>
                <a:cs typeface="Calibri" panose="020F0502020204030204" pitchFamily="34" charset="0"/>
              </a:rPr>
              <a:t>708</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u="none" strike="noStrike" kern="0" cap="none" spc="0" normalizeH="0" baseline="0" noProof="0" i="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71</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Customer Service Registrar
Customer Service Coordinator
Facility Supply Chain Technician
Contact Centre Advisor
Patient Customer Advisor</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Customer Service &amp; Support
Product Installation, Maintenance &amp; Technical Support
Asset Maintenance &amp; Engineering
Property Management
Admin &amp; Support</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p:txBody>
      </p:sp>
      <p:cxnSp>
        <p:nvCxnSpPr>
          <p:cNvPr id="74"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Microsoft Office
Health Information Management (HIM)
Revenue Cycle Management
Case Management
Payment Methodology</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u="none" i="0">
                <a:solidFill>
                  <a:srgbClr val="000000"/>
                </a:solidFill>
                <a:latin typeface="calibri"/>
                <a:hlinkClick r:id="rId5"/>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r:id="rId4"/>
          </a:graphicData>
        </a:graphic>
      </p:graphicFrame>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u="none" i="0">
                <a:solidFill>
                  <a:srgbClr val="C00000"/>
                </a:solidFill>
                <a:latin typeface="Calibri" panose="020F0502020204030204" pitchFamily="34" charset="0"/>
                <a:cs typeface="Calibri" panose="020F0502020204030204" pitchFamily="34" charset="0"/>
              </a:rPr>
              <a:t>Hiring Analysis – Finance &amp; Accounting</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Greater Nashville, Tennessee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270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Miami-Fort Lauderdale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Las Vegas, Nevada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Houston,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Dallas-Fort Worth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Greater Salt Lake City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San Antonio,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Richmond, Virginia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Tampa-St. Petersburg, Florida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Austin,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0" u="none" i="0">
                <a:solidFill>
                  <a:srgbClr val="FFFF00"/>
                </a:solidFill>
                <a:latin typeface="calibri" panose="020F0502020204030204" pitchFamily="34" charset="0"/>
                <a:ea typeface="Calibri" panose="020F0502020204030204" pitchFamily="34" charset="0"/>
                <a:cs typeface="Calibri" panose="020F0502020204030204" pitchFamily="34" charset="0"/>
              </a:rPr>
              <a:t>591</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u="none" strike="noStrike" kern="0" cap="none" spc="0" normalizeH="0" baseline="0" noProof="0" i="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56</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Assistant Chief Financial Officer
Financial Analyst
Chief Financial Officer
Accountant
Senior Accountant</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Financial Planning &amp; Analysis
General Accounting
Accounts Receivable
Business Intelligence &amp; Analytics
Hospital Admin &amp; Support Services</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p:txBody>
      </p:sp>
      <p:sp>
        <p:nvSpPr>
          <p:cNvPr id="69" name="custom_name=&quot;exec_move_heading&quot;">
            <a:extLst>
              <a:ext uri="{FF2B5EF4-FFF2-40B4-BE49-F238E27FC236}">
                <a16:creationId xmlns:a16="http://schemas.microsoft.com/office/drawing/2014/main" id="{BC490751-78B7-C930-C129-143A83115046}"/>
              </a:ext>
            </a:extLst>
          </p:cNvPr>
          <p:cNvSpPr txBox="1"/>
          <p:nvPr/>
        </p:nvSpPr>
        <p:spPr>
          <a:xfrm>
            <a:off x="1491194" y="4219039"/>
            <a:ext cx="19191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Recent Executive Movements</a:t>
            </a:r>
          </a:p>
        </p:txBody>
      </p:sp>
      <p:cxnSp>
        <p:nvCxnSpPr>
          <p:cNvPr id="74"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19" name="custom_name=&quot;exec_current1&quot;">
            <a:extLst>
              <a:ext uri="{FF2B5EF4-FFF2-40B4-BE49-F238E27FC236}">
                <a16:creationId xmlns:a16="http://schemas.microsoft.com/office/drawing/2014/main" id="{72E67B81-235E-7BEF-4DE5-A82F31DE4CA2}"/>
              </a:ext>
            </a:extLst>
          </p:cNvPr>
          <p:cNvSpPr/>
          <p:nvPr/>
        </p:nvSpPr>
        <p:spPr>
          <a:xfrm>
            <a:off x="234392" y="4534963"/>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u="none" i="0">
                <a:solidFill>
                  <a:srgbClr val="000000"/>
                </a:solidFill>
                <a:latin typeface="calibri"/>
              </a:rPr>
              <a:t>Jordan Turbeville</a:t>
            </a:r>
            <a:r>
              <a:rPr sz="1100" b="1" u="none" i="0">
                <a:solidFill>
                  <a:srgbClr val="9B51E0"/>
                </a:solidFill>
                <a:latin typeface="calibri"/>
              </a:rPr>
              <a:t>
Promoted</a:t>
            </a:r>
            <a:r>
              <a:rPr sz="1100" b="0" u="none" i="0">
                <a:solidFill>
                  <a:srgbClr val="000000"/>
                </a:solidFill>
                <a:latin typeface="calibri"/>
              </a:rPr>
              <a:t> as Vice President Of Operations Support &amp; Analytics, Hospital Corporation of America</a:t>
            </a:r>
            <a:r>
              <a:rPr sz="1100" b="0" u="none" i="0">
                <a:solidFill>
                  <a:srgbClr val="000000"/>
                </a:solidFill>
                <a:latin typeface="calibri"/>
              </a:rPr>
              <a:t>
Feb.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2" name="custom_name=&quot;exec_current2&quot;">
            <a:extLst>
              <a:ext uri="{FF2B5EF4-FFF2-40B4-BE49-F238E27FC236}">
                <a16:creationId xmlns:a16="http://schemas.microsoft.com/office/drawing/2014/main" id="{91F84F3C-C7A9-9589-6366-F362E069EFA7}"/>
              </a:ext>
            </a:extLst>
          </p:cNvPr>
          <p:cNvSpPr/>
          <p:nvPr/>
        </p:nvSpPr>
        <p:spPr>
          <a:xfrm>
            <a:off x="2571592" y="4531567"/>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u="none" i="0">
                <a:solidFill>
                  <a:srgbClr val="000000"/>
                </a:solidFill>
                <a:latin typeface="calibri"/>
              </a:rPr>
              <a:t>Whitney Bendel</a:t>
            </a:r>
            <a:r>
              <a:rPr sz="1100" b="1" u="none" i="0">
                <a:solidFill>
                  <a:srgbClr val="9B51E0"/>
                </a:solidFill>
                <a:latin typeface="calibri"/>
              </a:rPr>
              <a:t>
Promoted</a:t>
            </a:r>
            <a:r>
              <a:rPr sz="1100" b="0" u="none" i="0">
                <a:solidFill>
                  <a:srgbClr val="000000"/>
                </a:solidFill>
                <a:latin typeface="calibri"/>
              </a:rPr>
              <a:t> as Chief Financial Officer, Hospital Corporation of America</a:t>
            </a:r>
            <a:r>
              <a:rPr sz="1100" b="0" u="none" i="0">
                <a:solidFill>
                  <a:srgbClr val="000000"/>
                </a:solidFill>
                <a:latin typeface="calibri"/>
              </a:rPr>
              <a:t>
Sep. 2024</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custom_name=&quot;exec_prev1&quot;">
            <a:extLst>
              <a:ext uri="{FF2B5EF4-FFF2-40B4-BE49-F238E27FC236}">
                <a16:creationId xmlns:a16="http://schemas.microsoft.com/office/drawing/2014/main" id="{B7DE9187-FCA5-D8DB-35E7-7AF768C5744E}"/>
              </a:ext>
            </a:extLst>
          </p:cNvPr>
          <p:cNvSpPr/>
          <p:nvPr/>
        </p:nvSpPr>
        <p:spPr>
          <a:xfrm>
            <a:off x="234392" y="5557679"/>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u="none" i="0">
                <a:solidFill>
                  <a:srgbClr val="000000"/>
                </a:solidFill>
                <a:latin typeface="calibri" panose="020F0502020204030204" pitchFamily="34" charset="0"/>
                <a:ea typeface="Calibri" panose="020F0502020204030204" pitchFamily="34" charset="0"/>
                <a:cs typeface="Calibri" panose="020F0502020204030204" pitchFamily="34" charset="0"/>
              </a:rPr>
              <a:t>Assistant Vice President Of Financial Analytics, Hospital Corporation of America</a:t>
            </a:r>
          </a:p>
        </p:txBody>
      </p:sp>
      <p:sp>
        <p:nvSpPr>
          <p:cNvPr id="30" name="custom_name=&quot;exec_prev2&quot;">
            <a:extLst>
              <a:ext uri="{FF2B5EF4-FFF2-40B4-BE49-F238E27FC236}">
                <a16:creationId xmlns:a16="http://schemas.microsoft.com/office/drawing/2014/main" id="{C00DCFB4-F42D-3232-5BD8-F59826A03D1C}"/>
              </a:ext>
            </a:extLst>
          </p:cNvPr>
          <p:cNvSpPr/>
          <p:nvPr/>
        </p:nvSpPr>
        <p:spPr>
          <a:xfrm>
            <a:off x="2571592" y="5554283"/>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u="none" i="0">
                <a:solidFill>
                  <a:srgbClr val="000000"/>
                </a:solidFill>
                <a:latin typeface="calibri" panose="020F0502020204030204" pitchFamily="34" charset="0"/>
                <a:ea typeface="Calibri" panose="020F0502020204030204" pitchFamily="34" charset="0"/>
                <a:cs typeface="Calibri" panose="020F0502020204030204" pitchFamily="34" charset="0"/>
              </a:rPr>
              <a:t>Chief Financial Officer, Hospital Corporation of America</a:t>
            </a:r>
          </a:p>
        </p:txBody>
      </p:sp>
      <p:sp>
        <p:nvSpPr>
          <p:cNvPr id="35" name="custom_name=&quot;exec_arrow2&quot;">
            <a:extLst>
              <a:ext uri="{FF2B5EF4-FFF2-40B4-BE49-F238E27FC236}">
                <a16:creationId xmlns:a16="http://schemas.microsoft.com/office/drawing/2014/main" id="{8478CE13-8A64-5DE1-D7C3-5BFD57F655CE}"/>
              </a:ext>
            </a:extLst>
          </p:cNvPr>
          <p:cNvSpPr/>
          <p:nvPr/>
        </p:nvSpPr>
        <p:spPr>
          <a:xfrm rot="10800000">
            <a:off x="2584289" y="5440564"/>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Balance Sheet Analysis
Accounts Receivable (AR)
Financial Reporting
Medicaid
Financial Analysis</a:t>
            </a:r>
          </a:p>
        </p:txBody>
      </p:sp>
      <p:sp>
        <p:nvSpPr>
          <p:cNvPr id="24" name="custom_name=&quot;exec_arrow1&quot;">
            <a:extLst>
              <a:ext uri="{FF2B5EF4-FFF2-40B4-BE49-F238E27FC236}">
                <a16:creationId xmlns:a16="http://schemas.microsoft.com/office/drawing/2014/main" id="{4F698ACF-10D4-982C-9C36-01FA8ABCF958}"/>
              </a:ext>
            </a:extLst>
          </p:cNvPr>
          <p:cNvSpPr/>
          <p:nvPr/>
        </p:nvSpPr>
        <p:spPr>
          <a:xfrm rot="10800000">
            <a:off x="234392" y="5438368"/>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u="none" i="0">
                <a:solidFill>
                  <a:srgbClr val="000000"/>
                </a:solidFill>
                <a:latin typeface="calibri"/>
                <a:hlinkClick r:id="rId5"/>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r:id="rId4"/>
          </a:graphicData>
        </a:graphic>
      </p:graphicFrame>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u="none" i="0">
                <a:solidFill>
                  <a:srgbClr val="C00000"/>
                </a:solidFill>
                <a:latin typeface="Calibri" panose="020F0502020204030204" pitchFamily="34" charset="0"/>
                <a:cs typeface="Calibri" panose="020F0502020204030204" pitchFamily="34" charset="0"/>
              </a:rPr>
              <a:t>Hiring Analysis – Legal</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Greater Nashville, Tennessee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Las Vegas, Nevada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Miami-Fort Lauderdale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Kansas City Metropolitan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San Antonio,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Greater Denver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San Francisco Bay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Houston,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Dallas-Fort Worth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0" u="none" i="0">
                <a:solidFill>
                  <a:srgbClr val="FFFF00"/>
                </a:solidFill>
                <a:latin typeface="calibri" panose="020F0502020204030204" pitchFamily="34" charset="0"/>
                <a:ea typeface="Calibri" panose="020F0502020204030204" pitchFamily="34" charset="0"/>
                <a:cs typeface="Calibri" panose="020F0502020204030204" pitchFamily="34" charset="0"/>
              </a:rPr>
              <a:t>176</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u="none" strike="noStrike" kern="0" cap="none" spc="0" normalizeH="0" baseline="0" noProof="0" i="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31</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Performance Improvement Manager Labor
Inpatient Coding Resolution Specialist
Manager Labor Performance Improvement
Paralegal
Contract Analyst</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Legal Support &amp; Paralegal
Contract Management &amp; Transaction
Business Intelligence &amp; Analytics
Hospital Admin &amp; Support Services
IT Risk Management</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p:txBody>
      </p:sp>
      <p:cxnSp>
        <p:nvCxnSpPr>
          <p:cNvPr id="74"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Management Reporting
Budgeting
Microsoft Office
Requisition Processing
Performance Improvement</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u="none" i="0">
                <a:solidFill>
                  <a:srgbClr val="000000"/>
                </a:solidFill>
                <a:latin typeface="calibri"/>
                <a:hlinkClick r:id="rId5"/>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r:id="rId4"/>
          </a:graphicData>
        </a:graphic>
      </p:graphicFrame>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11" name="Rectangle 10">
            <a:extLst>
              <a:ext uri="{FF2B5EF4-FFF2-40B4-BE49-F238E27FC236}">
                <a16:creationId xmlns:a16="http://schemas.microsoft.com/office/drawing/2014/main" id="{6C92289B-9317-EB4D-8046-447E0DB76B42}"/>
              </a:ext>
            </a:extLst>
          </p:cNvPr>
          <p:cNvSpPr>
            <a:spLocks/>
          </p:cNvSpPr>
          <p:nvPr/>
        </p:nvSpPr>
        <p:spPr>
          <a:xfrm>
            <a:off x="2513699" y="1020415"/>
            <a:ext cx="9121709" cy="1774441"/>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u="none" i="0">
                <a:solidFill>
                  <a:srgbClr val="000000"/>
                </a:solidFill>
                <a:latin typeface="calibri"/>
                <a:hlinkClick r:id="rId5"/>
              </a:rPr>
              <a:t>HCA planning $260M Magnolia Hospital near Hull Street and Otterdale roads in Chesterfield</a:t>
            </a:r>
            <a:r>
              <a:rPr sz="1200" b="0" u="none" i="0">
                <a:solidFill>
                  <a:srgbClr val="000000"/>
                </a:solidFill>
                <a:latin typeface="calibri"/>
                <a:hlinkClick r:id="rId6"/>
              </a:rPr>
              <a:t>
HCA Florida Twin Cities Hospital breaks ground on $19 million freestanding ER in DeFuniak Springs</a:t>
            </a:r>
            <a:r>
              <a:rPr sz="1200" b="0" u="none" i="0">
                <a:solidFill>
                  <a:srgbClr val="000000"/>
                </a:solidFill>
                <a:latin typeface="calibri"/>
                <a:hlinkClick r:id="rId7"/>
              </a:rPr>
              <a:t>
HCA Healthcare permitted to build Arlington free-standing emergency department</a:t>
            </a:r>
          </a:p>
        </p:txBody>
      </p:sp>
      <p:sp>
        <p:nvSpPr>
          <p:cNvPr id="18" name="Title 1">
            <a:extLst>
              <a:ext uri="{FF2B5EF4-FFF2-40B4-BE49-F238E27FC236}">
                <a16:creationId xmlns:a16="http://schemas.microsoft.com/office/drawing/2014/main" id="{E2DAA3B0-B990-DFA8-A43B-3F69B59CDD8A}"/>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pitchFamily="34" charset="0"/>
                <a:ea typeface="+mj-ea"/>
                <a:cs typeface="Calibri" panose="020F0502020204030204" pitchFamily="34" charset="0"/>
              </a:rPr>
              <a:t>Key Signals</a:t>
            </a:r>
          </a:p>
        </p:txBody>
      </p:sp>
      <p:sp>
        <p:nvSpPr>
          <p:cNvPr id="19" name="TextBox 18">
            <a:extLst>
              <a:ext uri="{FF2B5EF4-FFF2-40B4-BE49-F238E27FC236}">
                <a16:creationId xmlns:a16="http://schemas.microsoft.com/office/drawing/2014/main" id="{F89832A3-83C0-11CB-1326-CA516465098C}"/>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signals mentioned above are not exhaustive.</a:t>
            </a:r>
          </a:p>
        </p:txBody>
      </p:sp>
      <p:sp>
        <p:nvSpPr>
          <p:cNvPr id="2" name="Rectangle 1">
            <a:extLst>
              <a:ext uri="{FF2B5EF4-FFF2-40B4-BE49-F238E27FC236}">
                <a16:creationId xmlns:a16="http://schemas.microsoft.com/office/drawing/2014/main" id="{52FE401B-058E-2FA9-572B-8CAA4D31F6E1}"/>
              </a:ext>
            </a:extLst>
          </p:cNvPr>
          <p:cNvSpPr>
            <a:spLocks/>
          </p:cNvSpPr>
          <p:nvPr/>
        </p:nvSpPr>
        <p:spPr>
          <a:xfrm>
            <a:off x="2520326" y="2913513"/>
            <a:ext cx="9121709" cy="1769777"/>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u="none" i="0">
                <a:solidFill>
                  <a:srgbClr val="000000"/>
                </a:solidFill>
                <a:latin typeface="calibri"/>
                <a:hlinkClick r:id="rId8"/>
              </a:rPr>
              <a:t>HCA and City of Hamilton Secure $789,580 for Flood and Erosion Wetland Restoration Project</a:t>
            </a:r>
            <a:r>
              <a:rPr sz="1200" b="0" u="none" i="0">
                <a:solidFill>
                  <a:srgbClr val="000000"/>
                </a:solidFill>
                <a:latin typeface="calibri"/>
                <a:hlinkClick r:id="rId9"/>
              </a:rPr>
              <a:t>
HCA Florida Ocala Hospital staff raise $1,000 for Ronald McDonald House in Gainesville</a:t>
            </a:r>
            <a:r>
              <a:rPr sz="1200" b="0" u="none" i="0">
                <a:solidFill>
                  <a:srgbClr val="000000"/>
                </a:solidFill>
                <a:latin typeface="calibri"/>
                <a:hlinkClick r:id="rId10"/>
              </a:rPr>
              <a:t>
HCA Healthcare Announces HCA Healthcare Foundations $1 Million Grant to Enhance Work With Educate Texas</a:t>
            </a:r>
            <a:endParaRPr lang="en-IN" sz="1100">
              <a:solidFill>
                <a:srgbClr val="00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6E002F1E-F9FD-27D3-F009-EA0F62630751}"/>
              </a:ext>
            </a:extLst>
          </p:cNvPr>
          <p:cNvSpPr>
            <a:spLocks/>
          </p:cNvSpPr>
          <p:nvPr/>
        </p:nvSpPr>
        <p:spPr>
          <a:xfrm>
            <a:off x="2513700" y="4801947"/>
            <a:ext cx="9121709" cy="1769777"/>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u="none" i="0">
                <a:solidFill>
                  <a:srgbClr val="000000"/>
                </a:solidFill>
                <a:latin typeface="calibri"/>
                <a:hlinkClick r:id="rId11"/>
              </a:rPr>
              <a:t>HCA Seeks Vendors For State Employee Dental And Vision Benefits, Proposal Deadline Aug. 18</a:t>
            </a:r>
            <a:r>
              <a:rPr sz="1200" b="0" u="none" i="0">
                <a:solidFill>
                  <a:srgbClr val="000000"/>
                </a:solidFill>
                <a:latin typeface="calibri"/>
                <a:hlinkClick r:id="rId12"/>
              </a:rPr>
              <a:t>
RNs at HCAs Good Samaritan Hospital ratify new contract with strong measures to improve patient safety and nurse retention</a:t>
            </a:r>
            <a:r>
              <a:rPr sz="1200" b="0" u="none" i="0">
                <a:solidFill>
                  <a:srgbClr val="000000"/>
                </a:solidFill>
                <a:latin typeface="calibri"/>
                <a:hlinkClick r:id="rId13"/>
              </a:rPr>
              <a:t>
HCA Healthcare and Feel Good launch 12-month programme of wellbeing workshops</a:t>
            </a:r>
            <a:r>
              <a:rPr sz="1200" b="0" u="none" i="0">
                <a:solidFill>
                  <a:srgbClr val="000000"/>
                </a:solidFill>
                <a:latin typeface="calibri"/>
                <a:hlinkClick r:id="rId14"/>
              </a:rPr>
              <a:t>
Anthem BCBS and HCA Healthcare agree to contract extension as they work to finalize deal</a:t>
            </a:r>
            <a:endParaRPr lang="en-IN" sz="1100">
              <a:solidFill>
                <a:srgbClr val="000000"/>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920894A2-7BDB-77C9-A854-B8571E2F4C38}"/>
              </a:ext>
            </a:extLst>
          </p:cNvPr>
          <p:cNvSpPr/>
          <p:nvPr/>
        </p:nvSpPr>
        <p:spPr>
          <a:xfrm>
            <a:off x="307112" y="1014906"/>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372F8B17-9856-3D0F-DC85-29D63B617E24}"/>
              </a:ext>
            </a:extLst>
          </p:cNvPr>
          <p:cNvSpPr/>
          <p:nvPr/>
        </p:nvSpPr>
        <p:spPr>
          <a:xfrm>
            <a:off x="307112" y="4801947"/>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968E5654-52D8-B3E6-0352-3D70B19074F3}"/>
              </a:ext>
            </a:extLst>
          </p:cNvPr>
          <p:cNvSpPr/>
          <p:nvPr/>
        </p:nvSpPr>
        <p:spPr>
          <a:xfrm>
            <a:off x="307112" y="3027506"/>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pic>
        <p:nvPicPr>
          <p:cNvPr id="20" name="Picture 19" descr="image.png"/>
          <p:cNvPicPr>
            <a:picLocks noChangeAspect="1"/>
          </p:cNvPicPr>
          <p:nvPr/>
        </p:nvPicPr>
        <p:blipFill>
          <a:blip r:embed="rId2"/>
          <a:stretch>
            <a:fillRect/>
          </a:stretch>
        </p:blipFill>
        <p:spPr>
          <a:xfrm>
            <a:off x="308303" y="1114726"/>
            <a:ext cx="1917700" cy="1574800"/>
          </a:xfrm>
          <a:prstGeom prst="rect">
            <a:avLst/>
          </a:prstGeom>
        </p:spPr>
      </p:pic>
      <p:pic>
        <p:nvPicPr>
          <p:cNvPr id="21" name="Picture 20" descr="image.png"/>
          <p:cNvPicPr>
            <a:picLocks noChangeAspect="1"/>
          </p:cNvPicPr>
          <p:nvPr/>
        </p:nvPicPr>
        <p:blipFill>
          <a:blip r:embed="rId3"/>
          <a:stretch>
            <a:fillRect/>
          </a:stretch>
        </p:blipFill>
        <p:spPr>
          <a:xfrm>
            <a:off x="308303" y="4901767"/>
            <a:ext cx="1917700" cy="1574800"/>
          </a:xfrm>
          <a:prstGeom prst="rect">
            <a:avLst/>
          </a:prstGeom>
        </p:spPr>
      </p:pic>
      <p:pic>
        <p:nvPicPr>
          <p:cNvPr id="22" name="Picture 21" descr="image.png"/>
          <p:cNvPicPr>
            <a:picLocks noChangeAspect="1"/>
          </p:cNvPicPr>
          <p:nvPr/>
        </p:nvPicPr>
        <p:blipFill>
          <a:blip r:embed="rId4"/>
          <a:stretch>
            <a:fillRect/>
          </a:stretch>
        </p:blipFill>
        <p:spPr>
          <a:xfrm>
            <a:off x="308303" y="3127326"/>
            <a:ext cx="1917700" cy="1574800"/>
          </a:xfrm>
          <a:prstGeom prst="rect">
            <a:avLst/>
          </a:prstGeom>
        </p:spPr>
      </p:pic>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11" name="Rectangle 10">
            <a:extLst>
              <a:ext uri="{FF2B5EF4-FFF2-40B4-BE49-F238E27FC236}">
                <a16:creationId xmlns:a16="http://schemas.microsoft.com/office/drawing/2014/main" id="{6C92289B-9317-EB4D-8046-447E0DB76B42}"/>
              </a:ext>
            </a:extLst>
          </p:cNvPr>
          <p:cNvSpPr>
            <a:spLocks/>
          </p:cNvSpPr>
          <p:nvPr/>
        </p:nvSpPr>
        <p:spPr>
          <a:xfrm>
            <a:off x="2513699" y="1020415"/>
            <a:ext cx="9121709" cy="1774441"/>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u="none" i="0">
                <a:solidFill>
                  <a:srgbClr val="000000"/>
                </a:solidFill>
                <a:latin typeface="calibri"/>
                <a:hlinkClick r:id="rId5"/>
              </a:rPr>
              <a:t>HCAs takeover of CMC has changed the health care landscape</a:t>
            </a:r>
            <a:r>
              <a:rPr sz="1200" b="0" u="none" i="0">
                <a:solidFill>
                  <a:srgbClr val="000000"/>
                </a:solidFill>
                <a:latin typeface="calibri"/>
                <a:hlinkClick r:id="rId6"/>
              </a:rPr>
              <a:t>
CMC joins HCA Healthcare family as of Feb. 1</a:t>
            </a:r>
            <a:r>
              <a:rPr sz="1200" b="0" u="none" i="0">
                <a:solidFill>
                  <a:srgbClr val="000000"/>
                </a:solidFill>
                <a:latin typeface="calibri"/>
                <a:hlinkClick r:id="rId7"/>
              </a:rPr>
              <a:t>
Santa Clara County to acquire Regional Medical Center from HCA Healthcare for $150 million</a:t>
            </a:r>
            <a:r>
              <a:rPr sz="1200" b="0" u="none" i="0">
                <a:solidFill>
                  <a:srgbClr val="000000"/>
                </a:solidFill>
                <a:latin typeface="calibri"/>
                <a:hlinkClick r:id="rId8"/>
              </a:rPr>
              <a:t>
Attorney General approves Catholic Medical Center partnership with HCA Healthcare</a:t>
            </a:r>
          </a:p>
        </p:txBody>
      </p:sp>
      <p:sp>
        <p:nvSpPr>
          <p:cNvPr id="18" name="Title 1">
            <a:extLst>
              <a:ext uri="{FF2B5EF4-FFF2-40B4-BE49-F238E27FC236}">
                <a16:creationId xmlns:a16="http://schemas.microsoft.com/office/drawing/2014/main" id="{E2DAA3B0-B990-DFA8-A43B-3F69B59CDD8A}"/>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pitchFamily="34" charset="0"/>
                <a:ea typeface="+mj-ea"/>
                <a:cs typeface="Calibri" panose="020F0502020204030204" pitchFamily="34" charset="0"/>
              </a:rPr>
              <a:t>Key Signals</a:t>
            </a:r>
          </a:p>
        </p:txBody>
      </p:sp>
      <p:sp>
        <p:nvSpPr>
          <p:cNvPr id="19" name="TextBox 18">
            <a:extLst>
              <a:ext uri="{FF2B5EF4-FFF2-40B4-BE49-F238E27FC236}">
                <a16:creationId xmlns:a16="http://schemas.microsoft.com/office/drawing/2014/main" id="{F89832A3-83C0-11CB-1326-CA516465098C}"/>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signals mentioned above are not exhaustive.</a:t>
            </a:r>
          </a:p>
        </p:txBody>
      </p:sp>
      <p:sp>
        <p:nvSpPr>
          <p:cNvPr id="2" name="Rectangle 1">
            <a:extLst>
              <a:ext uri="{FF2B5EF4-FFF2-40B4-BE49-F238E27FC236}">
                <a16:creationId xmlns:a16="http://schemas.microsoft.com/office/drawing/2014/main" id="{52FE401B-058E-2FA9-572B-8CAA4D31F6E1}"/>
              </a:ext>
            </a:extLst>
          </p:cNvPr>
          <p:cNvSpPr>
            <a:spLocks/>
          </p:cNvSpPr>
          <p:nvPr/>
        </p:nvSpPr>
        <p:spPr>
          <a:xfrm>
            <a:off x="2520326" y="2913513"/>
            <a:ext cx="9121709" cy="1769777"/>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u="none" i="0">
                <a:solidFill>
                  <a:srgbClr val="000000"/>
                </a:solidFill>
                <a:latin typeface="calibri"/>
                <a:hlinkClick r:id="rId9"/>
              </a:rPr>
              <a:t>HCA Healthcare (HCA) Expands Board with New Appointment</a:t>
            </a:r>
            <a:r>
              <a:rPr sz="1200" b="0" u="none" i="0">
                <a:solidFill>
                  <a:srgbClr val="000000"/>
                </a:solidFill>
                <a:latin typeface="calibri"/>
                <a:hlinkClick r:id="rId10"/>
              </a:rPr>
              <a:t>
HCA Healthcare's Strategic Board Move: A Play for Operational Precision and Governance Leadership</a:t>
            </a:r>
            <a:r>
              <a:rPr sz="1200" b="0" u="none" i="0">
                <a:solidFill>
                  <a:srgbClr val="000000"/>
                </a:solidFill>
                <a:latin typeface="calibri"/>
                <a:hlinkClick r:id="rId11"/>
              </a:rPr>
              <a:t>
HCA Healthcare Appoints John Chidsey to Board</a:t>
            </a:r>
            <a:r>
              <a:rPr sz="1200" b="0" u="none" i="0">
                <a:solidFill>
                  <a:srgbClr val="000000"/>
                </a:solidFill>
                <a:latin typeface="calibri"/>
                <a:hlinkClick r:id="rId12"/>
              </a:rPr>
              <a:t>
Joseph Everette named Chief Nursing Officer at HCA Fort Walton-Destin Hospital where he was born</a:t>
            </a:r>
            <a:endParaRPr lang="en-IN" sz="1100">
              <a:solidFill>
                <a:srgbClr val="00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6E002F1E-F9FD-27D3-F009-EA0F62630751}"/>
              </a:ext>
            </a:extLst>
          </p:cNvPr>
          <p:cNvSpPr>
            <a:spLocks/>
          </p:cNvSpPr>
          <p:nvPr/>
        </p:nvSpPr>
        <p:spPr>
          <a:xfrm>
            <a:off x="2513700" y="4801947"/>
            <a:ext cx="9121709" cy="1769777"/>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u="none" i="0">
                <a:solidFill>
                  <a:srgbClr val="000000"/>
                </a:solidFill>
                <a:latin typeface="calibri"/>
                <a:hlinkClick r:id="rId13"/>
              </a:rPr>
              <a:t>HCA Florida Gulf Coast Hospital unveils new robotic spine surgery technology</a:t>
            </a:r>
            <a:endParaRPr lang="en-IN" sz="1100">
              <a:solidFill>
                <a:srgbClr val="000000"/>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920894A2-7BDB-77C9-A854-B8571E2F4C38}"/>
              </a:ext>
            </a:extLst>
          </p:cNvPr>
          <p:cNvSpPr/>
          <p:nvPr/>
        </p:nvSpPr>
        <p:spPr>
          <a:xfrm>
            <a:off x="307112" y="1014906"/>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372F8B17-9856-3D0F-DC85-29D63B617E24}"/>
              </a:ext>
            </a:extLst>
          </p:cNvPr>
          <p:cNvSpPr/>
          <p:nvPr/>
        </p:nvSpPr>
        <p:spPr>
          <a:xfrm>
            <a:off x="307112" y="4801947"/>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968E5654-52D8-B3E6-0352-3D70B19074F3}"/>
              </a:ext>
            </a:extLst>
          </p:cNvPr>
          <p:cNvSpPr/>
          <p:nvPr/>
        </p:nvSpPr>
        <p:spPr>
          <a:xfrm>
            <a:off x="307112" y="3027506"/>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pic>
        <p:nvPicPr>
          <p:cNvPr id="20" name="Picture 19" descr="image.png"/>
          <p:cNvPicPr>
            <a:picLocks noChangeAspect="1"/>
          </p:cNvPicPr>
          <p:nvPr/>
        </p:nvPicPr>
        <p:blipFill>
          <a:blip r:embed="rId2"/>
          <a:stretch>
            <a:fillRect/>
          </a:stretch>
        </p:blipFill>
        <p:spPr>
          <a:xfrm>
            <a:off x="308303" y="1114726"/>
            <a:ext cx="1917700" cy="1574800"/>
          </a:xfrm>
          <a:prstGeom prst="rect">
            <a:avLst/>
          </a:prstGeom>
        </p:spPr>
      </p:pic>
      <p:pic>
        <p:nvPicPr>
          <p:cNvPr id="21" name="Picture 20" descr="image.png"/>
          <p:cNvPicPr>
            <a:picLocks noChangeAspect="1"/>
          </p:cNvPicPr>
          <p:nvPr/>
        </p:nvPicPr>
        <p:blipFill>
          <a:blip r:embed="rId3"/>
          <a:stretch>
            <a:fillRect/>
          </a:stretch>
        </p:blipFill>
        <p:spPr>
          <a:xfrm>
            <a:off x="308303" y="4901767"/>
            <a:ext cx="1917700" cy="1574800"/>
          </a:xfrm>
          <a:prstGeom prst="rect">
            <a:avLst/>
          </a:prstGeom>
        </p:spPr>
      </p:pic>
      <p:pic>
        <p:nvPicPr>
          <p:cNvPr id="22" name="Picture 21" descr="image.png"/>
          <p:cNvPicPr>
            <a:picLocks noChangeAspect="1"/>
          </p:cNvPicPr>
          <p:nvPr/>
        </p:nvPicPr>
        <p:blipFill>
          <a:blip r:embed="rId4"/>
          <a:stretch>
            <a:fillRect/>
          </a:stretch>
        </p:blipFill>
        <p:spPr>
          <a:xfrm>
            <a:off x="308303" y="3127326"/>
            <a:ext cx="1917700" cy="1574800"/>
          </a:xfrm>
          <a:prstGeom prst="rect">
            <a:avLst/>
          </a:prstGeom>
        </p:spPr>
      </p:pic>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5" name="Title 1">
            <a:extLst>
              <a:ext uri="{FF2B5EF4-FFF2-40B4-BE49-F238E27FC236}">
                <a16:creationId xmlns:a16="http://schemas.microsoft.com/office/drawing/2014/main" id="{0290F2F1-4E0B-DFD3-64B4-BDE59FBDDD8D}"/>
              </a:ext>
            </a:extLst>
          </p:cNvPr>
          <p:cNvSpPr txBox="1">
            <a:spLocks/>
          </p:cNvSpPr>
          <p:nvPr/>
        </p:nvSpPr>
        <p:spPr>
          <a:xfrm>
            <a:off x="0" y="71261"/>
            <a:ext cx="10127038" cy="851391"/>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Outsourcing Overview: </a:t>
            </a:r>
            <a:r>
              <a:rPr sz="1600" b="1" u="none" i="0">
                <a:solidFill>
                  <a:srgbClr val="7F7F7F"/>
                </a:solidFill>
                <a:latin typeface="calibri"/>
              </a:rPr>
              <a:t>Application Development &amp; Maintenance is the highly outsourced segment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8CFBBDBA-AF50-2DC5-8D2E-7B6865036D7B}"/>
              </a:ext>
            </a:extLst>
          </p:cNvPr>
          <p:cNvSpPr/>
          <p:nvPr/>
        </p:nvSpPr>
        <p:spPr>
          <a:xfrm>
            <a:off x="373437" y="1137328"/>
            <a:ext cx="11447502" cy="797950"/>
          </a:xfrm>
          <a:prstGeom prst="rect">
            <a:avLst/>
          </a:prstGeom>
          <a:solidFill>
            <a:schemeClr val="accent1">
              <a:lumMod val="50000"/>
            </a:schemeClr>
          </a:solidFill>
          <a:ln>
            <a:noFill/>
          </a:ln>
          <a:effectLst>
            <a:outerShdw blurRad="203200" dist="76200" dir="24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071B7A50-8708-BA7A-1806-6A3EB5E61CEA}"/>
              </a:ext>
            </a:extLst>
          </p:cNvPr>
          <p:cNvGrpSpPr/>
          <p:nvPr/>
        </p:nvGrpSpPr>
        <p:grpSpPr>
          <a:xfrm>
            <a:off x="974553" y="1240242"/>
            <a:ext cx="3855324" cy="622936"/>
            <a:chOff x="9324488" y="3601245"/>
            <a:chExt cx="3855324" cy="622936"/>
          </a:xfrm>
        </p:grpSpPr>
        <p:sp>
          <p:nvSpPr>
            <p:cNvPr id="8" name="TextBox 7">
              <a:extLst>
                <a:ext uri="{FF2B5EF4-FFF2-40B4-BE49-F238E27FC236}">
                  <a16:creationId xmlns:a16="http://schemas.microsoft.com/office/drawing/2014/main" id="{561A4513-9577-F1E1-5993-7B1ABEF435C8}"/>
                </a:ext>
              </a:extLst>
            </p:cNvPr>
            <p:cNvSpPr txBox="1"/>
            <p:nvPr/>
          </p:nvSpPr>
          <p:spPr>
            <a:xfrm>
              <a:off x="9943637" y="3742302"/>
              <a:ext cx="2395203" cy="307777"/>
            </a:xfrm>
            <a:prstGeom prst="rect">
              <a:avLst/>
            </a:prstGeom>
            <a:noFill/>
          </p:spPr>
          <p:txBody>
            <a:bodyPr wrap="square" rtlCol="0">
              <a:spAutoFit/>
            </a:bodyPr>
            <a:lstStyle/>
            <a:p>
              <a:pPr algn="ctr"/>
              <a:r>
                <a:rPr lang="en-US" sz="1400" b="1" i="1" dirty="0">
                  <a:solidFill>
                    <a:schemeClr val="bg1"/>
                  </a:solidFill>
                  <a:latin typeface="Calibiri"/>
                </a:rPr>
                <a:t>Active Outsourcing Partners</a:t>
              </a:r>
              <a:endParaRPr lang="en-IN" sz="1400" b="1" i="1" dirty="0">
                <a:solidFill>
                  <a:schemeClr val="bg1"/>
                </a:solidFill>
                <a:latin typeface="Calibiri"/>
              </a:endParaRPr>
            </a:p>
          </p:txBody>
        </p:sp>
        <p:sp>
          <p:nvSpPr>
            <p:cNvPr id="9" name="TextBox 8">
              <a:extLst>
                <a:ext uri="{FF2B5EF4-FFF2-40B4-BE49-F238E27FC236}">
                  <a16:creationId xmlns:a16="http://schemas.microsoft.com/office/drawing/2014/main" id="{B9B336C7-D467-F372-FED8-42AFFF3B0B01}"/>
                </a:ext>
              </a:extLst>
            </p:cNvPr>
            <p:cNvSpPr txBox="1"/>
            <p:nvPr/>
          </p:nvSpPr>
          <p:spPr>
            <a:xfrm>
              <a:off x="11977291" y="3700961"/>
              <a:ext cx="1202521" cy="523220"/>
            </a:xfrm>
            <a:prstGeom prst="rect">
              <a:avLst/>
            </a:prstGeom>
            <a:noFill/>
          </p:spPr>
          <p:txBody>
            <a:bodyPr wrap="square" rtlCol="0">
              <a:spAutoFit/>
            </a:bodyPr>
            <a:lstStyle/>
            <a:p>
              <a:pPr algn="ctr"/>
              <a:r>
                <a:rPr lang="en-US" sz="2800" b="1" dirty="0">
                  <a:solidFill>
                    <a:srgbClr val="FFC000"/>
                  </a:solidFill>
                  <a:latin typeface="Calibiri"/>
                </a:rPr>
                <a:t>~</a:t>
              </a:r>
              <a:endParaRPr lang="en-IN" sz="2800" b="1" dirty="0">
                <a:solidFill>
                  <a:srgbClr val="FFC000"/>
                </a:solidFill>
                <a:latin typeface="Calibiri"/>
              </a:endParaRPr>
            </a:p>
          </p:txBody>
        </p:sp>
        <p:pic>
          <p:nvPicPr>
            <p:cNvPr id="10" name="Graphic 9" descr="Handshake with solid fill">
              <a:extLst>
                <a:ext uri="{FF2B5EF4-FFF2-40B4-BE49-F238E27FC236}">
                  <a16:creationId xmlns:a16="http://schemas.microsoft.com/office/drawing/2014/main" id="{75BA32F3-517C-E169-563B-02C6BC217FC4}"/>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4488" y="3601245"/>
              <a:ext cx="612000" cy="612000"/>
            </a:xfrm>
            <a:prstGeom prst="rect">
              <a:avLst/>
            </a:prstGeom>
          </p:spPr>
        </p:pic>
      </p:grpSp>
      <p:cxnSp>
        <p:nvCxnSpPr>
          <p:cNvPr id="15" name="Straight Connector 14">
            <a:extLst>
              <a:ext uri="{FF2B5EF4-FFF2-40B4-BE49-F238E27FC236}">
                <a16:creationId xmlns:a16="http://schemas.microsoft.com/office/drawing/2014/main" id="{37DF8A43-6216-06D0-7424-BF2E7D3CB384}"/>
              </a:ext>
            </a:extLst>
          </p:cNvPr>
          <p:cNvCxnSpPr>
            <a:cxnSpLocks/>
            <a:stCxn id="6" idx="2"/>
            <a:endCxn id="6" idx="0"/>
          </p:cNvCxnSpPr>
          <p:nvPr/>
        </p:nvCxnSpPr>
        <p:spPr>
          <a:xfrm flipV="1">
            <a:off x="6097188" y="1137328"/>
            <a:ext cx="0" cy="7979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8F3D993-B3C8-263E-AFB7-084F316156FF}"/>
              </a:ext>
            </a:extLst>
          </p:cNvPr>
          <p:cNvGrpSpPr/>
          <p:nvPr/>
        </p:nvGrpSpPr>
        <p:grpSpPr>
          <a:xfrm>
            <a:off x="6778101" y="1273073"/>
            <a:ext cx="3829723" cy="588784"/>
            <a:chOff x="6778101" y="1269760"/>
            <a:chExt cx="3829723" cy="588784"/>
          </a:xfrm>
        </p:grpSpPr>
        <p:grpSp>
          <p:nvGrpSpPr>
            <p:cNvPr id="19" name="Group 18">
              <a:extLst>
                <a:ext uri="{FF2B5EF4-FFF2-40B4-BE49-F238E27FC236}">
                  <a16:creationId xmlns:a16="http://schemas.microsoft.com/office/drawing/2014/main" id="{9A3CE645-6CDC-BB7C-69C7-85A12253C6C4}"/>
                </a:ext>
              </a:extLst>
            </p:cNvPr>
            <p:cNvGrpSpPr/>
            <p:nvPr/>
          </p:nvGrpSpPr>
          <p:grpSpPr>
            <a:xfrm>
              <a:off x="7484293" y="1335324"/>
              <a:ext cx="3123531" cy="523220"/>
              <a:chOff x="9943637" y="3700840"/>
              <a:chExt cx="3123531" cy="523220"/>
            </a:xfrm>
          </p:grpSpPr>
          <p:sp>
            <p:nvSpPr>
              <p:cNvPr id="20" name="TextBox 19">
                <a:extLst>
                  <a:ext uri="{FF2B5EF4-FFF2-40B4-BE49-F238E27FC236}">
                    <a16:creationId xmlns:a16="http://schemas.microsoft.com/office/drawing/2014/main" id="{4696D11B-3B55-6773-CE1B-1765AF2AB36F}"/>
                  </a:ext>
                </a:extLst>
              </p:cNvPr>
              <p:cNvSpPr txBox="1"/>
              <p:nvPr/>
            </p:nvSpPr>
            <p:spPr>
              <a:xfrm>
                <a:off x="9943637" y="3742302"/>
                <a:ext cx="2395203" cy="307777"/>
              </a:xfrm>
              <a:prstGeom prst="rect">
                <a:avLst/>
              </a:prstGeom>
              <a:noFill/>
            </p:spPr>
            <p:txBody>
              <a:bodyPr wrap="square" rtlCol="0">
                <a:spAutoFit/>
              </a:bodyPr>
              <a:lstStyle/>
              <a:p>
                <a:pPr algn="ctr"/>
                <a:r>
                  <a:rPr lang="en-US" sz="1400" b="1" i="1" dirty="0">
                    <a:solidFill>
                      <a:schemeClr val="bg1"/>
                    </a:solidFill>
                    <a:latin typeface="Calibiri"/>
                  </a:rPr>
                  <a:t>Total Workforce analyzed</a:t>
                </a:r>
              </a:p>
            </p:txBody>
          </p:sp>
          <p:sp>
            <p:nvSpPr>
              <p:cNvPr id="21" name="TextBox 20">
                <a:extLst>
                  <a:ext uri="{FF2B5EF4-FFF2-40B4-BE49-F238E27FC236}">
                    <a16:creationId xmlns:a16="http://schemas.microsoft.com/office/drawing/2014/main" id="{5CF17B96-97CC-5399-2B16-B08F581D0853}"/>
                  </a:ext>
                </a:extLst>
              </p:cNvPr>
              <p:cNvSpPr txBox="1"/>
              <p:nvPr/>
            </p:nvSpPr>
            <p:spPr>
              <a:xfrm>
                <a:off x="11864647" y="3700840"/>
                <a:ext cx="1202521" cy="523220"/>
              </a:xfrm>
              <a:prstGeom prst="rect">
                <a:avLst/>
              </a:prstGeom>
              <a:noFill/>
            </p:spPr>
            <p:txBody>
              <a:bodyPr wrap="square" rtlCol="0">
                <a:spAutoFit/>
              </a:bodyPr>
              <a:lstStyle/>
              <a:p>
                <a:pPr algn="ctr"/>
                <a:r>
                  <a:rPr lang="en-US" sz="2800" b="1" dirty="0">
                    <a:solidFill>
                      <a:srgbClr val="FFC000"/>
                    </a:solidFill>
                    <a:latin typeface="Calibiri"/>
                  </a:rPr>
                  <a:t>~</a:t>
                </a:r>
                <a:endParaRPr lang="en-IN" sz="2800" b="1" dirty="0">
                  <a:solidFill>
                    <a:srgbClr val="FFC000"/>
                  </a:solidFill>
                  <a:latin typeface="Calibiri"/>
                </a:endParaRPr>
              </a:p>
            </p:txBody>
          </p:sp>
        </p:grpSp>
        <p:pic>
          <p:nvPicPr>
            <p:cNvPr id="23" name="Graphic 22" descr="Users">
              <a:extLst>
                <a:ext uri="{FF2B5EF4-FFF2-40B4-BE49-F238E27FC236}">
                  <a16:creationId xmlns:a16="http://schemas.microsoft.com/office/drawing/2014/main" id="{49680862-E07E-3D90-DDCC-49526DE7A362}"/>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78101" y="1269760"/>
              <a:ext cx="586399" cy="556364"/>
            </a:xfrm>
            <a:prstGeom prst="rect">
              <a:avLst/>
            </a:prstGeom>
          </p:spPr>
        </p:pic>
      </p:grpSp>
      <p:sp>
        <p:nvSpPr>
          <p:cNvPr id="26" name="Rectangle 25">
            <a:extLst>
              <a:ext uri="{FF2B5EF4-FFF2-40B4-BE49-F238E27FC236}">
                <a16:creationId xmlns:a16="http://schemas.microsoft.com/office/drawing/2014/main" id="{9043CB1D-6966-D555-DC69-E7B3D86E4A6B}"/>
              </a:ext>
            </a:extLst>
          </p:cNvPr>
          <p:cNvSpPr/>
          <p:nvPr/>
        </p:nvSpPr>
        <p:spPr>
          <a:xfrm>
            <a:off x="384313" y="4488380"/>
            <a:ext cx="5634538" cy="34073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nSpc>
                <a:spcPct val="150000"/>
              </a:lnSpc>
            </a:pPr>
            <a:r>
              <a:rPr lang="en-US" sz="1200" b="1" i="0" dirty="0" u="none">
                <a:solidFill>
                  <a:srgbClr val="2D3740"/>
                </a:solidFill>
                <a:effectLst/>
                <a:latin typeface="Calibiri"/>
              </a:rPr>
              <a:t/>
            </a:r>
          </a:p>
        </p:txBody>
      </p:sp>
      <p:sp>
        <p:nvSpPr>
          <p:cNvPr id="27" name="Rectangle 26">
            <a:extLst>
              <a:ext uri="{FF2B5EF4-FFF2-40B4-BE49-F238E27FC236}">
                <a16:creationId xmlns:a16="http://schemas.microsoft.com/office/drawing/2014/main" id="{BBEDF721-4BA5-B4EB-8554-550C7450A24E}"/>
              </a:ext>
            </a:extLst>
          </p:cNvPr>
          <p:cNvSpPr/>
          <p:nvPr/>
        </p:nvSpPr>
        <p:spPr>
          <a:xfrm>
            <a:off x="383448" y="2200024"/>
            <a:ext cx="2051575" cy="295491"/>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Calibiri"/>
              </a:rPr>
              <a:t>Highlights</a:t>
            </a:r>
          </a:p>
        </p:txBody>
      </p:sp>
      <p:sp>
        <p:nvSpPr>
          <p:cNvPr id="28" name="Rectangle 27">
            <a:extLst>
              <a:ext uri="{FF2B5EF4-FFF2-40B4-BE49-F238E27FC236}">
                <a16:creationId xmlns:a16="http://schemas.microsoft.com/office/drawing/2014/main" id="{0A652EC2-719D-433F-9C6A-18EC455F7FAB}"/>
              </a:ext>
            </a:extLst>
          </p:cNvPr>
          <p:cNvSpPr/>
          <p:nvPr/>
        </p:nvSpPr>
        <p:spPr>
          <a:xfrm>
            <a:off x="6093529" y="2074129"/>
            <a:ext cx="2730647" cy="295491"/>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Calibiri"/>
              </a:rPr>
              <a:t>Workflows split by Micro verticals</a:t>
            </a:r>
            <a:endParaRPr lang="en-IN" sz="1200" b="1" dirty="0">
              <a:solidFill>
                <a:schemeClr val="tx1"/>
              </a:solidFill>
              <a:latin typeface="Calibiri"/>
            </a:endParaRPr>
          </a:p>
        </p:txBody>
      </p:sp>
      <p:cxnSp>
        <p:nvCxnSpPr>
          <p:cNvPr id="29" name="Straight Connector 28">
            <a:extLst>
              <a:ext uri="{FF2B5EF4-FFF2-40B4-BE49-F238E27FC236}">
                <a16:creationId xmlns:a16="http://schemas.microsoft.com/office/drawing/2014/main" id="{301DBC5A-FCA5-BC94-92B6-66417B1E69FE}"/>
              </a:ext>
            </a:extLst>
          </p:cNvPr>
          <p:cNvCxnSpPr>
            <a:cxnSpLocks/>
          </p:cNvCxnSpPr>
          <p:nvPr/>
        </p:nvCxnSpPr>
        <p:spPr>
          <a:xfrm flipV="1">
            <a:off x="6077309" y="2084858"/>
            <a:ext cx="0" cy="42761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6D1A054-B04D-5692-F082-8212EC3AFCDC}"/>
              </a:ext>
            </a:extLst>
          </p:cNvPr>
          <p:cNvSpPr/>
          <p:nvPr/>
        </p:nvSpPr>
        <p:spPr>
          <a:xfrm>
            <a:off x="10078505" y="1399779"/>
            <a:ext cx="1201554" cy="2573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2800" dirty="0" b="0" u="none" i="0">
                <a:solidFill>
                  <a:srgbClr val="FFFF00"/>
                </a:solidFill>
                <a:latin typeface="calibri" panose="020B0604020202020204" pitchFamily="34" charset="0"/>
                <a:cs typeface="Arial" panose="020B0604020202020204" pitchFamily="34" charset="0"/>
              </a:rPr>
              <a:t>1124</a:t>
            </a:r>
            <a:endParaRPr lang="en-IN" sz="1000" dirty="0">
              <a:solidFill>
                <a:srgbClr val="FFFF00"/>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1122FAE5-8BDB-2A9E-F188-4ABB5A15BE57}"/>
              </a:ext>
            </a:extLst>
          </p:cNvPr>
          <p:cNvSpPr/>
          <p:nvPr/>
        </p:nvSpPr>
        <p:spPr>
          <a:xfrm>
            <a:off x="4287179" y="1424588"/>
            <a:ext cx="1201554" cy="2573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2800" dirty="0" b="0" u="none" i="0">
                <a:solidFill>
                  <a:srgbClr val="FFFF00"/>
                </a:solidFill>
                <a:latin typeface="calibri" panose="020B0604020202020204" pitchFamily="34" charset="0"/>
                <a:cs typeface="Arial" panose="020B0604020202020204" pitchFamily="34" charset="0"/>
              </a:rPr>
              <a:t>62</a:t>
            </a:r>
            <a:endParaRPr lang="en-IN" sz="1000" dirty="0">
              <a:solidFill>
                <a:srgbClr val="FFFF00"/>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537E877-960B-6374-A38A-6F08408C7CA4}"/>
              </a:ext>
            </a:extLst>
          </p:cNvPr>
          <p:cNvSpPr txBox="1"/>
          <p:nvPr/>
        </p:nvSpPr>
        <p:spPr>
          <a:xfrm>
            <a:off x="383447" y="2769807"/>
            <a:ext cx="5635407" cy="169024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200" dirty="0" b="0" u="none" i="0">
                <a:solidFill>
                  <a:srgbClr val="000000"/>
                </a:solidFill>
                <a:latin typeface="calibri"/>
                <a:cs typeface="Calibri"/>
              </a:rPr>
              <a:t>Key Service Providers are Atos | TCS | Nesco Resource
Top Outsourced Workloads are Application Development &amp; Maintenance | Data Engineering | Business Intelligence &amp; Analytics
Top Service Partner Locations are Hyderabad Area, India | Bengaluru Area, India | Pune Area, India</a:t>
            </a:r>
            <a:endParaRPr lang="en-IN" sz="1100" dirty="0">
              <a:solidFill>
                <a:schemeClr val="accent3">
                  <a:lumMod val="75000"/>
                </a:schemeClr>
              </a:solidFill>
              <a:latin typeface="Calibri"/>
              <a:cs typeface="Calibri"/>
            </a:endParaRPr>
          </a:p>
        </p:txBody>
      </p:sp>
      <p:sp>
        <p:nvSpPr>
          <p:cNvPr id="12" name="TextBox 11">
            <a:extLst>
              <a:ext uri="{FF2B5EF4-FFF2-40B4-BE49-F238E27FC236}">
                <a16:creationId xmlns:a16="http://schemas.microsoft.com/office/drawing/2014/main" id="{1BDB0DC7-BA18-89D6-B082-BD636887793E}"/>
              </a:ext>
            </a:extLst>
          </p:cNvPr>
          <p:cNvSpPr txBox="1"/>
          <p:nvPr/>
        </p:nvSpPr>
        <p:spPr>
          <a:xfrm>
            <a:off x="383447" y="4891488"/>
            <a:ext cx="5635407" cy="169024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200" dirty="0" b="0" u="none" i="0">
                <a:solidFill>
                  <a:srgbClr val="000000"/>
                </a:solidFill>
                <a:latin typeface="calibri"/>
                <a:cs typeface="Calibri"/>
              </a:rPr>
              <a:t/>
            </a:r>
            <a:endParaRPr lang="en-IN" sz="1100" dirty="0">
              <a:solidFill>
                <a:schemeClr val="accent3">
                  <a:lumMod val="75000"/>
                </a:schemeClr>
              </a:solidFill>
              <a:latin typeface="Calibri"/>
              <a:cs typeface="Calibri"/>
            </a:endParaRPr>
          </a:p>
        </p:txBody>
      </p:sp>
      <p:sp>
        <p:nvSpPr>
          <p:cNvPr id="30" name="TextBox 29"/>
          <p:cNvSpPr txBox="1"/>
          <p:nvPr/>
        </p:nvSpPr>
        <p:spPr>
          <a:xfrm>
            <a:off x="6194213" y="2613132"/>
            <a:ext cx="5517638" cy="4017928"/>
          </a:xfrm>
          <a:prstGeom prst="rect">
            <a:avLst/>
          </a:prstGeom>
          <a:noFill/>
        </p:spPr>
        <p:txBody>
          <a:bodyPr wrap="none">
            <a:spAutoFit/>
          </a:bodyPr>
          <a:lstStyle/>
          <a:p/>
        </p:txBody>
      </p:sp>
      <p:graphicFrame>
        <p:nvGraphicFramePr>
          <p:cNvPr id="31" name="Chart 30"/>
          <p:cNvGraphicFramePr>
            <a:graphicFrameLocks noGrp="1"/>
          </p:cNvGraphicFramePr>
          <p:nvPr/>
        </p:nvGraphicFramePr>
        <p:xfrm>
          <a:off x="6194213" y="2613132"/>
          <a:ext cx="5517638" cy="4017928"/>
        </p:xfrm>
        <a:graphic>
          <a:graphicData uri="http://schemas.openxmlformats.org/drawingml/2006/chart">
            <c:chart xmlns:c="http://schemas.openxmlformats.org/drawingml/2006/chart" r:id="rId2"/>
          </a:graphicData>
        </a:graphic>
      </p:graphicFrame>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 name="Rectangle 6">
            <a:extLst>
              <a:ext uri="{FF2B5EF4-FFF2-40B4-BE49-F238E27FC236}">
                <a16:creationId xmlns:a16="http://schemas.microsoft.com/office/drawing/2014/main" id="{DA9F2877-6605-1D27-B4EB-61915EC1D805}"/>
              </a:ext>
            </a:extLst>
          </p:cNvPr>
          <p:cNvSpPr/>
          <p:nvPr/>
        </p:nvSpPr>
        <p:spPr>
          <a:xfrm>
            <a:off x="8375376" y="1099931"/>
            <a:ext cx="3464614" cy="5274366"/>
          </a:xfrm>
          <a:prstGeom prst="rect">
            <a:avLst/>
          </a:prstGeom>
          <a:solidFill>
            <a:schemeClr val="accent4">
              <a:lumMod val="20000"/>
              <a:lumOff val="80000"/>
            </a:schemeClr>
          </a:solidFill>
          <a:ln>
            <a:noFill/>
          </a:ln>
          <a:effectLst>
            <a:outerShdw blurRad="203200" dist="76200" dir="24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42794187-5309-379F-2C08-1A74EF7B3D2E}"/>
              </a:ext>
            </a:extLst>
          </p:cNvPr>
          <p:cNvSpPr txBox="1"/>
          <p:nvPr/>
        </p:nvSpPr>
        <p:spPr>
          <a:xfrm>
            <a:off x="8586198" y="3415010"/>
            <a:ext cx="3084315" cy="383503"/>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en-IN" sz="1100" dirty="0" b="0" u="none" i="0">
                <a:solidFill>
                  <a:srgbClr val="000000"/>
                </a:solidFill>
                <a:latin typeface="calibri"/>
              </a:rPr>
              <a:t>Key Provider Locations:</a:t>
            </a:r>
          </a:p>
        </p:txBody>
      </p:sp>
      <p:sp>
        <p:nvSpPr>
          <p:cNvPr id="13" name="Rectangle 12">
            <a:extLst>
              <a:ext uri="{FF2B5EF4-FFF2-40B4-BE49-F238E27FC236}">
                <a16:creationId xmlns:a16="http://schemas.microsoft.com/office/drawing/2014/main" id="{3F654E96-730A-60DC-9A3A-598C6239B452}"/>
              </a:ext>
            </a:extLst>
          </p:cNvPr>
          <p:cNvSpPr/>
          <p:nvPr/>
        </p:nvSpPr>
        <p:spPr>
          <a:xfrm>
            <a:off x="8577599" y="2082790"/>
            <a:ext cx="3178972" cy="731662"/>
          </a:xfrm>
          <a:prstGeom prst="rect">
            <a:avLst/>
          </a:prstGeom>
          <a:noFill/>
          <a:ln w="12700" cap="flat" cmpd="sng" algn="ctr">
            <a:noFill/>
            <a:prstDash val="solid"/>
            <a:miter lim="800000"/>
          </a:ln>
          <a:effectLst/>
        </p:spPr>
        <p:txBody>
          <a:bodyPr lIns="90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Atos, TCS, Wipro are the key service providers for Hospital Corporation of America</a:t>
            </a:r>
            <a:endParaRPr lang="en-IN" sz="1200" dirty="0">
              <a:solidFill>
                <a:srgbClr val="000000"/>
              </a:solidFill>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9A902DD0-4197-FA1E-DFCE-51D90D7E9FB5}"/>
              </a:ext>
            </a:extLst>
          </p:cNvPr>
          <p:cNvSpPr/>
          <p:nvPr/>
        </p:nvSpPr>
        <p:spPr>
          <a:xfrm>
            <a:off x="8586198" y="2814452"/>
            <a:ext cx="3084315" cy="614548"/>
          </a:xfrm>
          <a:prstGeom prst="rect">
            <a:avLst/>
          </a:prstGeom>
          <a:noFill/>
          <a:ln w="12700" cap="flat" cmpd="sng" algn="ctr">
            <a:noFill/>
            <a:prstDash val="solid"/>
            <a:miter lim="800000"/>
          </a:ln>
          <a:effectLst/>
        </p:spPr>
        <p:txBody>
          <a:bodyPr lIns="90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Top 15 service providers cover 55% of the total outsourcing workflows</a:t>
            </a:r>
            <a:endParaRPr lang="en-IN" sz="1200" dirty="0">
              <a:solidFill>
                <a:srgbClr val="000000"/>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7577C3F6-DAD4-456E-8890-513DDE57E49C}"/>
              </a:ext>
            </a:extLst>
          </p:cNvPr>
          <p:cNvSpPr/>
          <p:nvPr/>
        </p:nvSpPr>
        <p:spPr>
          <a:xfrm>
            <a:off x="9037121" y="3797311"/>
            <a:ext cx="2624793" cy="1626191"/>
          </a:xfrm>
          <a:prstGeom prst="rect">
            <a:avLst/>
          </a:prstGeom>
          <a:noFill/>
          <a:ln w="12700" cap="flat" cmpd="sng" algn="ctr">
            <a:noFill/>
            <a:prstDash val="solid"/>
            <a:miter lim="800000"/>
          </a:ln>
          <a:effectLst/>
        </p:spPr>
        <p:txBody>
          <a:bodyPr lIns="90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Hyderabad Area, India
Bengaluru Area, India
Pune Area, India
Chennai Area, India
Greater Nashville, Tennessee Area, United States</a:t>
            </a:r>
            <a:endParaRPr lang="en-IN" sz="1200" dirty="0">
              <a:solidFill>
                <a:srgbClr val="000000"/>
              </a:solidFill>
              <a:latin typeface="Calibri" panose="020F0502020204030204" pitchFamily="34" charset="0"/>
              <a:cs typeface="Calibri" panose="020F0502020204030204" pitchFamily="34" charset="0"/>
            </a:endParaRPr>
          </a:p>
        </p:txBody>
      </p:sp>
      <p:sp>
        <p:nvSpPr>
          <p:cNvPr id="16" name="TextBox 15"/>
          <p:cNvSpPr txBox="1"/>
          <p:nvPr/>
        </p:nvSpPr>
        <p:spPr>
          <a:xfrm>
            <a:off x="69300" y="1176483"/>
            <a:ext cx="8007900" cy="5274076"/>
          </a:xfrm>
          <a:prstGeom prst="rect">
            <a:avLst/>
          </a:prstGeom>
          <a:noFill/>
        </p:spPr>
        <p:txBody>
          <a:bodyPr wrap="none">
            <a:spAutoFit/>
          </a:bodyPr>
          <a:lstStyle/>
          <a:p/>
        </p:txBody>
      </p:sp>
      <p:sp>
        <p:nvSpPr>
          <p:cNvPr id="3" name="Title 1">
            <a:extLst>
              <a:ext uri="{FF2B5EF4-FFF2-40B4-BE49-F238E27FC236}">
                <a16:creationId xmlns:a16="http://schemas.microsoft.com/office/drawing/2014/main" id="{D5343C40-C534-CBB9-5EED-FD5B187C0A17}"/>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sz="1600" b="1" u="none" i="0">
                <a:solidFill>
                  <a:srgbClr val="C00000"/>
                </a:solidFill>
                <a:latin typeface="calibri"/>
              </a:rPr>
              <a:t>Vendor Analysis: </a:t>
            </a:r>
            <a:r>
              <a:rPr sz="1600" b="1" u="none" i="0">
                <a:solidFill>
                  <a:srgbClr val="7F7F7F"/>
                </a:solidFill>
                <a:latin typeface="calibri"/>
              </a:rPr>
              <a:t>A Comprehensive List of Top 15 Companies</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graphicFrame>
        <p:nvGraphicFramePr>
          <p:cNvPr id="17" name="Chart 16"/>
          <p:cNvGraphicFramePr>
            <a:graphicFrameLocks noGrp="1"/>
          </p:cNvGraphicFramePr>
          <p:nvPr/>
        </p:nvGraphicFramePr>
        <p:xfrm>
          <a:off x="69300" y="1176483"/>
          <a:ext cx="8007900" cy="5274076"/>
        </p:xfrm>
        <a:graphic>
          <a:graphicData uri="http://schemas.openxmlformats.org/drawingml/2006/chart">
            <c:chart xmlns:c="http://schemas.openxmlformats.org/drawingml/2006/chart" r:id="rId5"/>
          </a:graphicData>
        </a:graphic>
      </p:graphicFrame>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aphicFrame>
        <p:nvGraphicFramePr>
          <p:cNvPr id="2" name="Table 2">
            <a:extLst>
              <a:ext uri="{FF2B5EF4-FFF2-40B4-BE49-F238E27FC236}">
                <a16:creationId xmlns:a16="http://schemas.microsoft.com/office/drawing/2014/main" id="{70174DCB-350F-8DD4-8AE0-199AA87D58CF}"/>
              </a:ext>
            </a:extLst>
          </p:cNvPr>
          <p:cNvGraphicFramePr>
            <a:graphicFrameLocks noGrp="1"/>
          </p:cNvGraphicFramePr>
          <p:nvPr/>
        </p:nvGraphicFramePr>
        <p:xfrm>
          <a:off x="278295" y="1060174"/>
          <a:ext cx="11502887" cy="5420138"/>
        </p:xfrm>
        <a:graphic>
          <a:graphicData uri="http://schemas.openxmlformats.org/drawingml/2006/table">
            <a:tbl>
              <a:tblPr firstRow="1" bandRow="1">
                <a:tableStyleId>{5C22544A-7EE6-4342-B048-85BDC9FD1C3A}</a:tableStyleId>
              </a:tblPr>
              <a:tblGrid>
                <a:gridCol w="1826078">
                  <a:extLst>
                    <a:ext uri="{9D8B030D-6E8A-4147-A177-3AD203B41FA5}">
                      <a16:colId xmlns:a16="http://schemas.microsoft.com/office/drawing/2014/main" val="3593729141"/>
                    </a:ext>
                  </a:extLst>
                </a:gridCol>
                <a:gridCol w="2321853">
                  <a:extLst>
                    <a:ext uri="{9D8B030D-6E8A-4147-A177-3AD203B41FA5}">
                      <a16:colId xmlns:a16="http://schemas.microsoft.com/office/drawing/2014/main" val="243771452"/>
                    </a:ext>
                  </a:extLst>
                </a:gridCol>
                <a:gridCol w="7354956">
                  <a:extLst>
                    <a:ext uri="{9D8B030D-6E8A-4147-A177-3AD203B41FA5}">
                      <a16:colId xmlns:a16="http://schemas.microsoft.com/office/drawing/2014/main" val="2120268798"/>
                    </a:ext>
                  </a:extLst>
                </a:gridCol>
              </a:tblGrid>
              <a:tr h="605398">
                <a:tc>
                  <a:txBody>
                    <a:bodyPr/>
                    <a:lstStyle/>
                    <a:p>
                      <a:pPr algn="ctr"/>
                      <a:r>
                        <a:rPr lang="en-US" sz="1200" dirty="0">
                          <a:solidFill>
                            <a:schemeClr val="tx1"/>
                          </a:solidFill>
                          <a:latin typeface="Calibiri"/>
                        </a:rPr>
                        <a:t>Key Provider</a:t>
                      </a:r>
                      <a:endParaRPr lang="en-IN" sz="1200" dirty="0">
                        <a:solidFill>
                          <a:schemeClr val="tx1"/>
                        </a:solidFill>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40000"/>
                        <a:lumOff val="60000"/>
                      </a:schemeClr>
                    </a:solidFill>
                  </a:tcPr>
                </a:tc>
                <a:tc>
                  <a:txBody>
                    <a:bodyPr/>
                    <a:lstStyle/>
                    <a:p>
                      <a:pPr algn="ctr"/>
                      <a:r>
                        <a:rPr lang="en-US" sz="1200" dirty="0">
                          <a:solidFill>
                            <a:schemeClr val="tx1"/>
                          </a:solidFill>
                          <a:latin typeface="Calibiri"/>
                        </a:rPr>
                        <a:t>Key Provider MSA</a:t>
                      </a:r>
                      <a:endParaRPr lang="en-IN" sz="1200" dirty="0">
                        <a:solidFill>
                          <a:schemeClr val="tx1"/>
                        </a:solidFill>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40000"/>
                        <a:lumOff val="60000"/>
                      </a:schemeClr>
                    </a:solidFill>
                  </a:tcPr>
                </a:tc>
                <a:tc>
                  <a:txBody>
                    <a:bodyPr/>
                    <a:lstStyle/>
                    <a:p>
                      <a:pPr algn="ctr"/>
                      <a:r>
                        <a:rPr lang="en-US" sz="1200" dirty="0">
                          <a:solidFill>
                            <a:schemeClr val="tx1"/>
                          </a:solidFill>
                          <a:latin typeface="Calibiri"/>
                        </a:rPr>
                        <a:t>Workflows split by Micro Vertical</a:t>
                      </a:r>
                      <a:endParaRPr lang="en-IN" sz="1200" dirty="0">
                        <a:solidFill>
                          <a:schemeClr val="tx1"/>
                        </a:solidFill>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998031672"/>
                  </a:ext>
                </a:extLst>
              </a:tr>
              <a:tr h="962948">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fontAlgn="b">
                        <a:buFont typeface="Arial" panose="020B0604020202020204" pitchFamily="34" charset="0"/>
                        <a:buChar cha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77781287"/>
                  </a:ext>
                </a:extLst>
              </a:tr>
              <a:tr h="962948">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fontAlgn="b">
                        <a:buFont typeface="Arial" panose="020B0604020202020204" pitchFamily="34" charset="0"/>
                        <a:buChar cha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17872431"/>
                  </a:ext>
                </a:extLst>
              </a:tr>
              <a:tr h="962948">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fontAlgn="b">
                        <a:buFont typeface="Arial" panose="020B0604020202020204" pitchFamily="34" charset="0"/>
                        <a:buChar cha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38219912"/>
                  </a:ext>
                </a:extLst>
              </a:tr>
              <a:tr h="962948">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a:buFont typeface="Arial" panose="020B0604020202020204" pitchFamily="34" charset="0"/>
                        <a:buChar char="•"/>
                      </a:pPr>
                      <a:endParaRPr lang="en-IN" sz="1200" dirty="0">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a:buFont typeface="Arial" panose="020B0604020202020204" pitchFamily="34" charset="0"/>
                        <a:buChar char="•"/>
                      </a:pPr>
                      <a:endParaRPr lang="en-IN" sz="1200" dirty="0">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33555447"/>
                  </a:ext>
                </a:extLst>
              </a:tr>
              <a:tr h="962948">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a:buFont typeface="Arial" panose="020B0604020202020204" pitchFamily="34" charset="0"/>
                        <a:buChar char="•"/>
                      </a:pPr>
                      <a:endParaRPr lang="en-IN" sz="1200" dirty="0">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a:buFont typeface="Arial" panose="020B0604020202020204" pitchFamily="34" charset="0"/>
                        <a:buChar char="•"/>
                      </a:pPr>
                      <a:endParaRPr lang="en-IN" sz="1200" dirty="0">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52972817"/>
                  </a:ext>
                </a:extLst>
              </a:tr>
            </a:tbl>
          </a:graphicData>
        </a:graphic>
      </p:graphicFrame>
      <p:sp>
        <p:nvSpPr>
          <p:cNvPr id="4" name="Rectangle 3">
            <a:extLst>
              <a:ext uri="{FF2B5EF4-FFF2-40B4-BE49-F238E27FC236}">
                <a16:creationId xmlns:a16="http://schemas.microsoft.com/office/drawing/2014/main" id="{CF79B35B-E44C-AC22-EB92-6FBCAA0D664F}"/>
              </a:ext>
            </a:extLst>
          </p:cNvPr>
          <p:cNvSpPr/>
          <p:nvPr/>
        </p:nvSpPr>
        <p:spPr>
          <a:xfrm>
            <a:off x="468000" y="1728000"/>
            <a:ext cx="1440000" cy="792000"/>
          </a:xfrm>
          <a:prstGeom prst="rect">
            <a:avLst/>
          </a:prstGeom>
          <a:noFill/>
          <a:ln w="12700" cap="flat" cmpd="sng" algn="ctr">
            <a:noFill/>
            <a:prstDash val="solid"/>
            <a:miter lim="800000"/>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9CF32F08-F95F-6099-FE2A-4E74AA2A63B4}"/>
              </a:ext>
            </a:extLst>
          </p:cNvPr>
          <p:cNvSpPr/>
          <p:nvPr/>
        </p:nvSpPr>
        <p:spPr>
          <a:xfrm>
            <a:off x="468000" y="2700000"/>
            <a:ext cx="1440000" cy="792000"/>
          </a:xfrm>
          <a:prstGeom prst="rect">
            <a:avLst/>
          </a:prstGeom>
          <a:noFill/>
          <a:ln w="12700" cap="flat" cmpd="sng" algn="ctr">
            <a:noFill/>
            <a:prstDash val="solid"/>
            <a:miter lim="800000"/>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05072239-3FD3-9D10-110D-041195FE0C44}"/>
              </a:ext>
            </a:extLst>
          </p:cNvPr>
          <p:cNvSpPr/>
          <p:nvPr/>
        </p:nvSpPr>
        <p:spPr>
          <a:xfrm>
            <a:off x="468000" y="3672000"/>
            <a:ext cx="1440000" cy="792000"/>
          </a:xfrm>
          <a:prstGeom prst="rect">
            <a:avLst/>
          </a:prstGeom>
          <a:noFill/>
          <a:ln w="12700" cap="flat" cmpd="sng" algn="ctr">
            <a:noFill/>
            <a:prstDash val="solid"/>
            <a:miter lim="800000"/>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sz="1600" b="1" u="none" i="0">
                <a:solidFill>
                  <a:srgbClr val="000000"/>
                </a:solidFill>
                <a:latin typeface="calibri"/>
              </a:rPr>
              <a:t>Nesco Resource</a:t>
            </a:r>
            <a:endParaRPr lang="en-IN" sz="1200" dirty="0">
              <a:solidFill>
                <a:srgbClr val="000000"/>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A54DB7E4-29B0-797C-8C84-4AA32A4143B9}"/>
              </a:ext>
            </a:extLst>
          </p:cNvPr>
          <p:cNvSpPr/>
          <p:nvPr/>
        </p:nvSpPr>
        <p:spPr>
          <a:xfrm>
            <a:off x="468000" y="4644000"/>
            <a:ext cx="1440000" cy="792000"/>
          </a:xfrm>
          <a:prstGeom prst="rect">
            <a:avLst/>
          </a:prstGeom>
          <a:noFill/>
          <a:ln w="12700" cap="flat" cmpd="sng" algn="ctr">
            <a:noFill/>
            <a:prstDash val="solid"/>
            <a:miter lim="800000"/>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5607AD3C-1EF2-FAB2-1BF8-66D7CD55EEC7}"/>
              </a:ext>
            </a:extLst>
          </p:cNvPr>
          <p:cNvSpPr/>
          <p:nvPr/>
        </p:nvSpPr>
        <p:spPr>
          <a:xfrm>
            <a:off x="468000" y="5580000"/>
            <a:ext cx="1440000" cy="792000"/>
          </a:xfrm>
          <a:prstGeom prst="rect">
            <a:avLst/>
          </a:prstGeom>
          <a:noFill/>
          <a:ln w="12700" cap="flat" cmpd="sng" algn="ctr">
            <a:noFill/>
            <a:prstDash val="solid"/>
            <a:miter lim="800000"/>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FA59721-2517-5E26-1536-E96A06BAEF8B}"/>
              </a:ext>
            </a:extLst>
          </p:cNvPr>
          <p:cNvSpPr txBox="1"/>
          <p:nvPr/>
        </p:nvSpPr>
        <p:spPr>
          <a:xfrm>
            <a:off x="2160000" y="1728000"/>
            <a:ext cx="2160000" cy="82799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100" dirty="0" b="0" u="none" i="0">
                <a:solidFill>
                  <a:srgbClr val="000000"/>
                </a:solidFill>
                <a:latin typeface="calibri"/>
                <a:cs typeface="Calibri"/>
              </a:rPr>
              <a:t>Pune Area, India
Chennai Area, India
Greater Nashville, Tennessee Area, United States</a:t>
            </a:r>
            <a:endParaRPr lang="en-IN" sz="1100" dirty="0">
              <a:solidFill>
                <a:schemeClr val="accent3">
                  <a:lumMod val="75000"/>
                </a:schemeClr>
              </a:solidFill>
              <a:latin typeface="Calibri"/>
              <a:cs typeface="Calibri"/>
            </a:endParaRPr>
          </a:p>
        </p:txBody>
      </p:sp>
      <p:sp>
        <p:nvSpPr>
          <p:cNvPr id="19" name="TextBox 18">
            <a:extLst>
              <a:ext uri="{FF2B5EF4-FFF2-40B4-BE49-F238E27FC236}">
                <a16:creationId xmlns:a16="http://schemas.microsoft.com/office/drawing/2014/main" id="{D1245B38-34EB-B6A4-F0D4-1BA72B86D1D2}"/>
              </a:ext>
            </a:extLst>
          </p:cNvPr>
          <p:cNvSpPr txBox="1"/>
          <p:nvPr/>
        </p:nvSpPr>
        <p:spPr>
          <a:xfrm>
            <a:off x="2160000" y="2700000"/>
            <a:ext cx="2160000" cy="82799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100" dirty="0" b="0" u="none" i="0">
                <a:solidFill>
                  <a:srgbClr val="000000"/>
                </a:solidFill>
                <a:latin typeface="calibri"/>
                <a:cs typeface="Calibri"/>
              </a:rPr>
              <a:t>Bengaluru Area, India
Hyderabad Area, India
Chennai Area, India</a:t>
            </a:r>
            <a:endParaRPr lang="en-IN" sz="1100" dirty="0">
              <a:solidFill>
                <a:schemeClr val="accent3">
                  <a:lumMod val="75000"/>
                </a:schemeClr>
              </a:solidFill>
              <a:latin typeface="Calibri"/>
              <a:cs typeface="Calibri"/>
            </a:endParaRPr>
          </a:p>
        </p:txBody>
      </p:sp>
      <p:sp>
        <p:nvSpPr>
          <p:cNvPr id="21" name="TextBox 20">
            <a:extLst>
              <a:ext uri="{FF2B5EF4-FFF2-40B4-BE49-F238E27FC236}">
                <a16:creationId xmlns:a16="http://schemas.microsoft.com/office/drawing/2014/main" id="{9A0CD0D5-D8A0-3C40-7919-FF06D3CD5493}"/>
              </a:ext>
            </a:extLst>
          </p:cNvPr>
          <p:cNvSpPr txBox="1"/>
          <p:nvPr/>
        </p:nvSpPr>
        <p:spPr>
          <a:xfrm>
            <a:off x="2160000" y="3672000"/>
            <a:ext cx="2160000" cy="82799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100" dirty="0" b="0" u="none" i="0">
                <a:solidFill>
                  <a:srgbClr val="000000"/>
                </a:solidFill>
                <a:latin typeface="calibri"/>
                <a:cs typeface="Calibri"/>
              </a:rPr>
              <a:t>Greater Nashville, Tennessee Area, United States</a:t>
            </a:r>
            <a:endParaRPr lang="en-IN" sz="1100" dirty="0">
              <a:solidFill>
                <a:schemeClr val="accent3">
                  <a:lumMod val="75000"/>
                </a:schemeClr>
              </a:solidFill>
              <a:latin typeface="Calibri"/>
              <a:cs typeface="Calibri"/>
            </a:endParaRPr>
          </a:p>
        </p:txBody>
      </p:sp>
      <p:sp>
        <p:nvSpPr>
          <p:cNvPr id="22" name="TextBox 21">
            <a:extLst>
              <a:ext uri="{FF2B5EF4-FFF2-40B4-BE49-F238E27FC236}">
                <a16:creationId xmlns:a16="http://schemas.microsoft.com/office/drawing/2014/main" id="{5AD27CCA-0AA7-3522-CA56-0C24769A39BF}"/>
              </a:ext>
            </a:extLst>
          </p:cNvPr>
          <p:cNvSpPr txBox="1"/>
          <p:nvPr/>
        </p:nvSpPr>
        <p:spPr>
          <a:xfrm>
            <a:off x="2160000" y="4608000"/>
            <a:ext cx="2160000" cy="82799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100" dirty="0" b="0" u="none" i="0">
                <a:solidFill>
                  <a:srgbClr val="000000"/>
                </a:solidFill>
                <a:latin typeface="calibri"/>
                <a:cs typeface="Calibri"/>
              </a:rPr>
              <a:t>Bengaluru Area, India
Hyderabad Area, India
National Capital Region, India</a:t>
            </a:r>
            <a:endParaRPr lang="en-IN" sz="1100" dirty="0">
              <a:solidFill>
                <a:schemeClr val="accent3">
                  <a:lumMod val="75000"/>
                </a:schemeClr>
              </a:solidFill>
              <a:latin typeface="Calibri"/>
              <a:cs typeface="Calibri"/>
            </a:endParaRPr>
          </a:p>
        </p:txBody>
      </p:sp>
      <p:sp>
        <p:nvSpPr>
          <p:cNvPr id="23" name="TextBox 22">
            <a:extLst>
              <a:ext uri="{FF2B5EF4-FFF2-40B4-BE49-F238E27FC236}">
                <a16:creationId xmlns:a16="http://schemas.microsoft.com/office/drawing/2014/main" id="{60407B79-18C8-0127-1172-920B0F72FA43}"/>
              </a:ext>
            </a:extLst>
          </p:cNvPr>
          <p:cNvSpPr txBox="1"/>
          <p:nvPr/>
        </p:nvSpPr>
        <p:spPr>
          <a:xfrm>
            <a:off x="2160000" y="5580000"/>
            <a:ext cx="2160000" cy="82799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100" dirty="0" b="0" u="none" i="0">
                <a:solidFill>
                  <a:srgbClr val="000000"/>
                </a:solidFill>
                <a:latin typeface="calibri"/>
                <a:cs typeface="Calibri"/>
              </a:rPr>
              <a:t>Bengaluru Area, India
Hyderabad Area, India</a:t>
            </a:r>
            <a:endParaRPr lang="en-IN" sz="1100" dirty="0">
              <a:solidFill>
                <a:schemeClr val="accent3">
                  <a:lumMod val="75000"/>
                </a:schemeClr>
              </a:solidFill>
              <a:latin typeface="Calibri"/>
              <a:cs typeface="Calibri"/>
            </a:endParaRPr>
          </a:p>
        </p:txBody>
      </p:sp>
      <p:sp>
        <p:nvSpPr>
          <p:cNvPr id="24" name="TextBox 23"/>
          <p:cNvSpPr txBox="1"/>
          <p:nvPr/>
        </p:nvSpPr>
        <p:spPr>
          <a:xfrm>
            <a:off x="4418818" y="2608200"/>
            <a:ext cx="7362000" cy="975600"/>
          </a:xfrm>
          <a:prstGeom prst="rect">
            <a:avLst/>
          </a:prstGeom>
          <a:noFill/>
        </p:spPr>
        <p:txBody>
          <a:bodyPr wrap="none">
            <a:spAutoFit/>
          </a:bodyPr>
          <a:lstStyle/>
          <a:p/>
        </p:txBody>
      </p:sp>
      <p:sp>
        <p:nvSpPr>
          <p:cNvPr id="25" name="TextBox 24"/>
          <p:cNvSpPr txBox="1"/>
          <p:nvPr/>
        </p:nvSpPr>
        <p:spPr>
          <a:xfrm>
            <a:off x="4408625" y="3573108"/>
            <a:ext cx="7362000" cy="974037"/>
          </a:xfrm>
          <a:prstGeom prst="rect">
            <a:avLst/>
          </a:prstGeom>
          <a:noFill/>
        </p:spPr>
        <p:txBody>
          <a:bodyPr wrap="none">
            <a:spAutoFit/>
          </a:bodyPr>
          <a:lstStyle/>
          <a:p/>
        </p:txBody>
      </p:sp>
      <p:sp>
        <p:nvSpPr>
          <p:cNvPr id="26" name="TextBox 25"/>
          <p:cNvSpPr txBox="1"/>
          <p:nvPr/>
        </p:nvSpPr>
        <p:spPr>
          <a:xfrm>
            <a:off x="4408951" y="5510425"/>
            <a:ext cx="7362000" cy="975600"/>
          </a:xfrm>
          <a:prstGeom prst="rect">
            <a:avLst/>
          </a:prstGeom>
          <a:noFill/>
        </p:spPr>
        <p:txBody>
          <a:bodyPr wrap="none">
            <a:spAutoFit/>
          </a:bodyPr>
          <a:lstStyle/>
          <a:p/>
        </p:txBody>
      </p:sp>
      <p:sp>
        <p:nvSpPr>
          <p:cNvPr id="27" name="TextBox 26"/>
          <p:cNvSpPr txBox="1"/>
          <p:nvPr/>
        </p:nvSpPr>
        <p:spPr>
          <a:xfrm>
            <a:off x="4418818" y="1654199"/>
            <a:ext cx="7362364" cy="974037"/>
          </a:xfrm>
          <a:prstGeom prst="rect">
            <a:avLst/>
          </a:prstGeom>
          <a:noFill/>
        </p:spPr>
        <p:txBody>
          <a:bodyPr wrap="none">
            <a:spAutoFit/>
          </a:bodyPr>
          <a:lstStyle/>
          <a:p/>
        </p:txBody>
      </p:sp>
      <p:sp>
        <p:nvSpPr>
          <p:cNvPr id="28" name="TextBox 27"/>
          <p:cNvSpPr txBox="1"/>
          <p:nvPr/>
        </p:nvSpPr>
        <p:spPr>
          <a:xfrm>
            <a:off x="4408624" y="4552200"/>
            <a:ext cx="7362000" cy="975600"/>
          </a:xfrm>
          <a:prstGeom prst="rect">
            <a:avLst/>
          </a:prstGeom>
          <a:noFill/>
        </p:spPr>
        <p:txBody>
          <a:bodyPr wrap="none">
            <a:spAutoFit/>
          </a:bodyPr>
          <a:lstStyle/>
          <a:p/>
        </p:txBody>
      </p:sp>
      <p:sp>
        <p:nvSpPr>
          <p:cNvPr id="5" name="Title 1">
            <a:extLst>
              <a:ext uri="{FF2B5EF4-FFF2-40B4-BE49-F238E27FC236}">
                <a16:creationId xmlns:a16="http://schemas.microsoft.com/office/drawing/2014/main" id="{B9D1E5F3-DEB7-67CE-4B95-A6BF06B9DEF4}"/>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lang="en-IN" sz="1600" dirty="0">
                <a:solidFill>
                  <a:srgbClr val="C00000"/>
                </a:solidFill>
                <a:latin typeface="Calibri" panose="020F0502020204030204" pitchFamily="34" charset="0"/>
                <a:cs typeface="Calibri" panose="020F0502020204030204" pitchFamily="34" charset="0"/>
              </a:rPr>
              <a:t>Top 5 Service Providers:</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16" name="Title 1">
            <a:extLst>
              <a:ext uri="{FF2B5EF4-FFF2-40B4-BE49-F238E27FC236}">
                <a16:creationId xmlns:a16="http://schemas.microsoft.com/office/drawing/2014/main" id="{41522BB7-BF6A-E7C2-7DCE-B6621F2E9FC6}"/>
              </a:ext>
            </a:extLst>
          </p:cNvPr>
          <p:cNvSpPr>
            <a:spLocks noGrp="1"/>
          </p:cNvSpPr>
          <p:nvPr/>
        </p:nvSpPr>
        <p:spPr>
          <a:xfrm>
            <a:off x="2079171" y="23404"/>
            <a:ext cx="8285742"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Atos is the key strategic partner for Hospital Corporation of America</a:t>
            </a:r>
          </a:p>
        </p:txBody>
      </p:sp>
      <p:pic>
        <p:nvPicPr>
          <p:cNvPr id="29" name="Picture 28" descr="image.png"/>
          <p:cNvPicPr>
            <a:picLocks noChangeAspect="1"/>
          </p:cNvPicPr>
          <p:nvPr/>
        </p:nvPicPr>
        <p:blipFill>
          <a:blip r:embed="rId2"/>
          <a:stretch>
            <a:fillRect/>
          </a:stretch>
        </p:blipFill>
        <p:spPr>
          <a:xfrm>
            <a:off x="470450" y="1755700"/>
            <a:ext cx="1435100" cy="736600"/>
          </a:xfrm>
          <a:prstGeom prst="rect">
            <a:avLst/>
          </a:prstGeom>
        </p:spPr>
      </p:pic>
      <p:pic>
        <p:nvPicPr>
          <p:cNvPr id="30" name="Picture 29" descr="image.png"/>
          <p:cNvPicPr>
            <a:picLocks noChangeAspect="1"/>
          </p:cNvPicPr>
          <p:nvPr/>
        </p:nvPicPr>
        <p:blipFill>
          <a:blip r:embed="rId8"/>
          <a:stretch>
            <a:fillRect/>
          </a:stretch>
        </p:blipFill>
        <p:spPr>
          <a:xfrm>
            <a:off x="489500" y="2702300"/>
            <a:ext cx="1397000" cy="787400"/>
          </a:xfrm>
          <a:prstGeom prst="rect">
            <a:avLst/>
          </a:prstGeom>
        </p:spPr>
      </p:pic>
      <p:pic>
        <p:nvPicPr>
          <p:cNvPr id="31" name="Picture 30" descr="image.png"/>
          <p:cNvPicPr>
            <a:picLocks noChangeAspect="1"/>
          </p:cNvPicPr>
          <p:nvPr/>
        </p:nvPicPr>
        <p:blipFill>
          <a:blip r:embed="rId9"/>
          <a:stretch>
            <a:fillRect/>
          </a:stretch>
        </p:blipFill>
        <p:spPr>
          <a:xfrm>
            <a:off x="597450" y="4646300"/>
            <a:ext cx="1181100" cy="787400"/>
          </a:xfrm>
          <a:prstGeom prst="rect">
            <a:avLst/>
          </a:prstGeom>
        </p:spPr>
      </p:pic>
      <p:pic>
        <p:nvPicPr>
          <p:cNvPr id="32" name="Picture 31" descr="image.png"/>
          <p:cNvPicPr>
            <a:picLocks noChangeAspect="1"/>
          </p:cNvPicPr>
          <p:nvPr/>
        </p:nvPicPr>
        <p:blipFill>
          <a:blip r:embed="rId10"/>
          <a:stretch>
            <a:fillRect/>
          </a:stretch>
        </p:blipFill>
        <p:spPr>
          <a:xfrm>
            <a:off x="660950" y="5582300"/>
            <a:ext cx="1054100" cy="787400"/>
          </a:xfrm>
          <a:prstGeom prst="rect">
            <a:avLst/>
          </a:prstGeom>
        </p:spPr>
      </p:pic>
      <p:graphicFrame>
        <p:nvGraphicFramePr>
          <p:cNvPr id="33" name="Chart 32"/>
          <p:cNvGraphicFramePr>
            <a:graphicFrameLocks noGrp="1"/>
          </p:cNvGraphicFramePr>
          <p:nvPr/>
        </p:nvGraphicFramePr>
        <p:xfrm>
          <a:off x="4418818" y="2608200"/>
          <a:ext cx="7362000" cy="975600"/>
        </p:xfrm>
        <a:graphic>
          <a:graphicData uri="http://schemas.openxmlformats.org/drawingml/2006/chart">
            <c:chart xmlns:c="http://schemas.openxmlformats.org/drawingml/2006/chart" r:id="rId11"/>
          </a:graphicData>
        </a:graphic>
      </p:graphicFrame>
      <p:graphicFrame>
        <p:nvGraphicFramePr>
          <p:cNvPr id="34" name="Chart 33"/>
          <p:cNvGraphicFramePr>
            <a:graphicFrameLocks noGrp="1"/>
          </p:cNvGraphicFramePr>
          <p:nvPr/>
        </p:nvGraphicFramePr>
        <p:xfrm>
          <a:off x="4408625" y="3573108"/>
          <a:ext cx="7362000" cy="974037"/>
        </p:xfrm>
        <a:graphic>
          <a:graphicData uri="http://schemas.openxmlformats.org/drawingml/2006/chart">
            <c:chart xmlns:c="http://schemas.openxmlformats.org/drawingml/2006/chart" r:id="rId12"/>
          </a:graphicData>
        </a:graphic>
      </p:graphicFrame>
      <p:graphicFrame>
        <p:nvGraphicFramePr>
          <p:cNvPr id="35" name="Chart 34"/>
          <p:cNvGraphicFramePr>
            <a:graphicFrameLocks noGrp="1"/>
          </p:cNvGraphicFramePr>
          <p:nvPr/>
        </p:nvGraphicFramePr>
        <p:xfrm>
          <a:off x="4408951" y="5510425"/>
          <a:ext cx="7362000" cy="975600"/>
        </p:xfrm>
        <a:graphic>
          <a:graphicData uri="http://schemas.openxmlformats.org/drawingml/2006/chart">
            <c:chart xmlns:c="http://schemas.openxmlformats.org/drawingml/2006/chart" r:id="rId13"/>
          </a:graphicData>
        </a:graphic>
      </p:graphicFrame>
      <p:graphicFrame>
        <p:nvGraphicFramePr>
          <p:cNvPr id="36" name="Chart 35"/>
          <p:cNvGraphicFramePr>
            <a:graphicFrameLocks noGrp="1"/>
          </p:cNvGraphicFramePr>
          <p:nvPr/>
        </p:nvGraphicFramePr>
        <p:xfrm>
          <a:off x="4418818" y="1654199"/>
          <a:ext cx="7362364" cy="974037"/>
        </p:xfrm>
        <a:graphic>
          <a:graphicData uri="http://schemas.openxmlformats.org/drawingml/2006/chart">
            <c:chart xmlns:c="http://schemas.openxmlformats.org/drawingml/2006/chart" r:id="rId14"/>
          </a:graphicData>
        </a:graphic>
      </p:graphicFrame>
      <p:graphicFrame>
        <p:nvGraphicFramePr>
          <p:cNvPr id="37" name="Chart 36"/>
          <p:cNvGraphicFramePr>
            <a:graphicFrameLocks noGrp="1"/>
          </p:cNvGraphicFramePr>
          <p:nvPr/>
        </p:nvGraphicFramePr>
        <p:xfrm>
          <a:off x="4408624" y="4552200"/>
          <a:ext cx="7362000" cy="975600"/>
        </p:xfrm>
        <a:graphic>
          <a:graphicData uri="http://schemas.openxmlformats.org/drawingml/2006/chart">
            <c:chart xmlns:c="http://schemas.openxmlformats.org/drawingml/2006/chart" r:id="rId15"/>
          </a:graphicData>
        </a:graphic>
      </p:graphicFrame>
    </p:spTree>
  </p:cSld>
  <p:clrMapOvr>
    <a:masterClrMapping/>
  </p:clrMapOvr>
</p:sld>
</file>

<file path=ppt/theme/theme1.xml><?xml version="1.0" encoding="utf-8"?>
<a:theme xmlns:a="http://schemas.openxmlformats.org/drawingml/2006/main" name="5_Office Theme">
  <a:themeElements>
    <a:clrScheme name="Custom 2">
      <a:dk1>
        <a:srgbClr val="000000"/>
      </a:dk1>
      <a:lt1>
        <a:srgbClr val="FFFFFF"/>
      </a:lt1>
      <a:dk2>
        <a:srgbClr val="44546A"/>
      </a:dk2>
      <a:lt2>
        <a:srgbClr val="E7E6E6"/>
      </a:lt2>
      <a:accent1>
        <a:srgbClr val="0093D8"/>
      </a:accent1>
      <a:accent2>
        <a:srgbClr val="001F49"/>
      </a:accent2>
      <a:accent3>
        <a:srgbClr val="626366"/>
      </a:accent3>
      <a:accent4>
        <a:srgbClr val="A6A8AC"/>
      </a:accent4>
      <a:accent5>
        <a:srgbClr val="D02A00"/>
      </a:accent5>
      <a:accent6>
        <a:srgbClr val="0AA7FF"/>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4" id="{6C56AB71-B1EE-43D1-AF4F-08945B2662A1}" vid="{3F9EB91C-BB21-4C89-BD8C-8E95B80353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122600</TotalTime>
  <Words>7385</Words>
  <Application>Microsoft Macintosh PowerPoint</Application>
  <PresentationFormat>Widescreen</PresentationFormat>
  <Paragraphs>1093</Paragraphs>
  <Slides>53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Calibiri</vt:lpstr>
      <vt:lpstr>Calibri</vt:lpstr>
      <vt:lpstr>Calibri Light</vt:lpstr>
      <vt:lpstr>HendersonBCGSans-Bold</vt: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mayank@draup.com</dc:creator>
  <cp:lastModifiedBy>Mayank Kumar</cp:lastModifiedBy>
  <cp:revision>1044</cp:revision>
  <dcterms:created xsi:type="dcterms:W3CDTF">2018-09-12T14:28:05Z</dcterms:created>
  <dcterms:modified xsi:type="dcterms:W3CDTF">2025-04-21T10:50:57Z</dcterms:modified>
</cp:coreProperties>
</file>